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488" r:id="rId3"/>
    <p:sldId id="512" r:id="rId4"/>
    <p:sldId id="510" r:id="rId5"/>
    <p:sldId id="513" r:id="rId6"/>
    <p:sldId id="511" r:id="rId7"/>
    <p:sldId id="508" r:id="rId8"/>
    <p:sldId id="493" r:id="rId9"/>
    <p:sldId id="505" r:id="rId10"/>
    <p:sldId id="506" r:id="rId11"/>
    <p:sldId id="507" r:id="rId12"/>
    <p:sldId id="504" r:id="rId13"/>
    <p:sldId id="489" r:id="rId14"/>
    <p:sldId id="500" r:id="rId15"/>
    <p:sldId id="502" r:id="rId16"/>
    <p:sldId id="501" r:id="rId17"/>
    <p:sldId id="498" r:id="rId18"/>
    <p:sldId id="509" r:id="rId19"/>
    <p:sldId id="285" r:id="rId20"/>
    <p:sldId id="49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178E3C-F971-4DA6-91B5-5CC245976113}">
          <p14:sldIdLst>
            <p14:sldId id="256"/>
            <p14:sldId id="488"/>
            <p14:sldId id="512"/>
            <p14:sldId id="510"/>
            <p14:sldId id="513"/>
            <p14:sldId id="511"/>
            <p14:sldId id="508"/>
            <p14:sldId id="493"/>
            <p14:sldId id="505"/>
            <p14:sldId id="506"/>
            <p14:sldId id="507"/>
            <p14:sldId id="504"/>
            <p14:sldId id="489"/>
            <p14:sldId id="500"/>
            <p14:sldId id="502"/>
            <p14:sldId id="501"/>
            <p14:sldId id="498"/>
            <p14:sldId id="509"/>
            <p14:sldId id="285"/>
            <p14:sldId id="4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2ED"/>
    <a:srgbClr val="1263AB"/>
    <a:srgbClr val="2483C6"/>
    <a:srgbClr val="FF6A1F"/>
    <a:srgbClr val="124E72"/>
    <a:srgbClr val="DAE3F3"/>
    <a:srgbClr val="ABD8F1"/>
    <a:srgbClr val="4E66CE"/>
    <a:srgbClr val="8FAADC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9" autoAdjust="0"/>
    <p:restoredTop sz="95383" autoAdjust="0"/>
  </p:normalViewPr>
  <p:slideViewPr>
    <p:cSldViewPr snapToGrid="0">
      <p:cViewPr>
        <p:scale>
          <a:sx n="100" d="100"/>
          <a:sy n="100" d="100"/>
        </p:scale>
        <p:origin x="72" y="-12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101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 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q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3"/>
                <c:pt idx="0">
                  <c:v>train</c:v>
                </c:pt>
                <c:pt idx="1">
                  <c:v>test</c:v>
                </c:pt>
                <c:pt idx="2">
                  <c:v>valid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40000</c:v>
                </c:pt>
                <c:pt idx="1">
                  <c:v>387</c:v>
                </c:pt>
                <c:pt idx="2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F756D-BC17-44B1-AE03-37A49EAB786A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2E699-79A1-4FAD-B242-9A32FD7381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737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15550-8C6B-4EA3-BB93-E37335A9F933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C27CD-51FF-44C8-A730-38AF290B98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6701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封面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BC27CD-51FF-44C8-A730-38AF290B981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40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BC27CD-51FF-44C8-A730-38AF290B9812}" type="slidenum">
              <a:rPr lang="en-US" smtClean="0"/>
              <a:t>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9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7200" y="164354"/>
            <a:ext cx="9669727" cy="4613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baseline="0">
                <a:solidFill>
                  <a:srgbClr val="1263AB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YOUR HEADING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277200" y="504000"/>
            <a:ext cx="11398474" cy="359873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1800" b="1" baseline="0">
                <a:solidFill>
                  <a:srgbClr val="7087A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Your subheading Here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75" y="316715"/>
            <a:ext cx="1254193" cy="324000"/>
          </a:xfrm>
          <a:prstGeom prst="rect">
            <a:avLst/>
          </a:prstGeom>
        </p:spPr>
      </p:pic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03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" t="160" r="822" b="294"/>
          <a:stretch/>
        </p:blipFill>
        <p:spPr>
          <a:xfrm>
            <a:off x="0" y="-20320"/>
            <a:ext cx="12181840" cy="6878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197" y="315500"/>
            <a:ext cx="1277397" cy="3240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1203327"/>
            <a:ext cx="10591800" cy="13112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20305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3244327"/>
            <a:ext cx="12192000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00" y="315500"/>
            <a:ext cx="1277397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98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 userDrawn="1"/>
        </p:nvSpPr>
        <p:spPr>
          <a:xfrm>
            <a:off x="451821" y="4535245"/>
            <a:ext cx="12192000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00" y="315500"/>
            <a:ext cx="1277397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86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84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61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55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00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335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0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4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7200" y="164354"/>
            <a:ext cx="9669727" cy="4613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baseline="0">
                <a:solidFill>
                  <a:srgbClr val="1263AB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YOUR HEADING</a:t>
            </a: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51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21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7200" y="248042"/>
            <a:ext cx="9669727" cy="4613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baseline="0">
                <a:solidFill>
                  <a:srgbClr val="1263AB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YOUR HEADING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75" y="316715"/>
            <a:ext cx="1254193" cy="324000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2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75" y="316715"/>
            <a:ext cx="1254193" cy="324000"/>
          </a:xfrm>
          <a:prstGeom prst="rect">
            <a:avLst/>
          </a:prstGeom>
        </p:spPr>
      </p:pic>
      <p:sp>
        <p:nvSpPr>
          <p:cNvPr id="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75" y="316715"/>
            <a:ext cx="1254193" cy="324000"/>
          </a:xfrm>
          <a:prstGeom prst="rect">
            <a:avLst/>
          </a:prstGeom>
        </p:spPr>
      </p:pic>
      <p:sp>
        <p:nvSpPr>
          <p:cNvPr id="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48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4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00" y="315500"/>
            <a:ext cx="1277397" cy="324000"/>
          </a:xfrm>
          <a:prstGeom prst="rect">
            <a:avLst/>
          </a:prstGeom>
        </p:spPr>
      </p:pic>
      <p:sp>
        <p:nvSpPr>
          <p:cNvPr id="15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6476" y="170723"/>
            <a:ext cx="9648646" cy="390038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2800" b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</a:t>
            </a:r>
            <a:r>
              <a:rPr lang="en-US" altLang="zh-CN"/>
              <a:t>itle</a:t>
            </a:r>
            <a:endParaRPr lang="en-US"/>
          </a:p>
        </p:txBody>
      </p:sp>
      <p:sp>
        <p:nvSpPr>
          <p:cNvPr id="17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276476" y="504000"/>
            <a:ext cx="11377392" cy="30424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3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00" y="315500"/>
            <a:ext cx="1277397" cy="324000"/>
          </a:xfrm>
          <a:prstGeom prst="rect">
            <a:avLst/>
          </a:prstGeom>
        </p:spPr>
      </p:pic>
      <p:sp>
        <p:nvSpPr>
          <p:cNvPr id="15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6476" y="282481"/>
            <a:ext cx="9648646" cy="390038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2800" b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</a:t>
            </a:r>
            <a:r>
              <a:rPr lang="en-US" altLang="zh-CN"/>
              <a:t>itle</a:t>
            </a:r>
            <a:endParaRPr 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3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t="266" r="1873" b="728"/>
          <a:stretch/>
        </p:blipFill>
        <p:spPr>
          <a:xfrm>
            <a:off x="-10160" y="-40640"/>
            <a:ext cx="12212320" cy="69088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 bwMode="auto">
          <a:xfrm>
            <a:off x="-10160" y="-40640"/>
            <a:ext cx="12212320" cy="69088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197" y="315500"/>
            <a:ext cx="1277397" cy="3240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62085" y="1538993"/>
            <a:ext cx="10591800" cy="13112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3051274" y="2850268"/>
            <a:ext cx="6054725" cy="6938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452646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05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60" r:id="rId3"/>
    <p:sldLayoutId id="2147483677" r:id="rId4"/>
    <p:sldLayoutId id="2147483678" r:id="rId5"/>
    <p:sldLayoutId id="2147483676" r:id="rId6"/>
    <p:sldLayoutId id="2147483650" r:id="rId7"/>
    <p:sldLayoutId id="2147483671" r:id="rId8"/>
    <p:sldLayoutId id="2147483675" r:id="rId9"/>
    <p:sldLayoutId id="2147483674" r:id="rId10"/>
    <p:sldLayoutId id="2147483668" r:id="rId11"/>
    <p:sldLayoutId id="2147483667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openxmlformats.org/officeDocument/2006/relationships/image" Target="../media/image95.png"/><Relationship Id="rId39" Type="http://schemas.openxmlformats.org/officeDocument/2006/relationships/image" Target="../media/image108.png"/><Relationship Id="rId21" Type="http://schemas.openxmlformats.org/officeDocument/2006/relationships/image" Target="../media/image90.png"/><Relationship Id="rId34" Type="http://schemas.openxmlformats.org/officeDocument/2006/relationships/image" Target="../media/image103.png"/><Relationship Id="rId42" Type="http://schemas.openxmlformats.org/officeDocument/2006/relationships/image" Target="../media/image111.png"/><Relationship Id="rId47" Type="http://schemas.openxmlformats.org/officeDocument/2006/relationships/image" Target="../media/image116.png"/><Relationship Id="rId50" Type="http://schemas.openxmlformats.org/officeDocument/2006/relationships/image" Target="../media/image119.png"/><Relationship Id="rId55" Type="http://schemas.openxmlformats.org/officeDocument/2006/relationships/image" Target="../media/image124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33" Type="http://schemas.openxmlformats.org/officeDocument/2006/relationships/image" Target="../media/image102.png"/><Relationship Id="rId38" Type="http://schemas.openxmlformats.org/officeDocument/2006/relationships/image" Target="../media/image107.png"/><Relationship Id="rId46" Type="http://schemas.openxmlformats.org/officeDocument/2006/relationships/image" Target="../media/image115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8.png"/><Relationship Id="rId41" Type="http://schemas.openxmlformats.org/officeDocument/2006/relationships/image" Target="../media/image110.png"/><Relationship Id="rId54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32" Type="http://schemas.openxmlformats.org/officeDocument/2006/relationships/image" Target="../media/image101.png"/><Relationship Id="rId37" Type="http://schemas.openxmlformats.org/officeDocument/2006/relationships/image" Target="../media/image106.png"/><Relationship Id="rId40" Type="http://schemas.openxmlformats.org/officeDocument/2006/relationships/image" Target="../media/image109.png"/><Relationship Id="rId45" Type="http://schemas.openxmlformats.org/officeDocument/2006/relationships/image" Target="../media/image114.png"/><Relationship Id="rId53" Type="http://schemas.openxmlformats.org/officeDocument/2006/relationships/image" Target="../media/image122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36" Type="http://schemas.openxmlformats.org/officeDocument/2006/relationships/image" Target="../media/image105.png"/><Relationship Id="rId49" Type="http://schemas.openxmlformats.org/officeDocument/2006/relationships/image" Target="../media/image118.png"/><Relationship Id="rId57" Type="http://schemas.openxmlformats.org/officeDocument/2006/relationships/image" Target="../media/image126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31" Type="http://schemas.openxmlformats.org/officeDocument/2006/relationships/image" Target="../media/image100.png"/><Relationship Id="rId44" Type="http://schemas.openxmlformats.org/officeDocument/2006/relationships/image" Target="../media/image113.png"/><Relationship Id="rId52" Type="http://schemas.openxmlformats.org/officeDocument/2006/relationships/image" Target="../media/image121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Relationship Id="rId35" Type="http://schemas.openxmlformats.org/officeDocument/2006/relationships/image" Target="../media/image104.png"/><Relationship Id="rId43" Type="http://schemas.openxmlformats.org/officeDocument/2006/relationships/image" Target="../media/image112.png"/><Relationship Id="rId48" Type="http://schemas.openxmlformats.org/officeDocument/2006/relationships/image" Target="../media/image117.png"/><Relationship Id="rId56" Type="http://schemas.openxmlformats.org/officeDocument/2006/relationships/image" Target="../media/image125.png"/><Relationship Id="rId8" Type="http://schemas.openxmlformats.org/officeDocument/2006/relationships/image" Target="../media/image77.png"/><Relationship Id="rId51" Type="http://schemas.openxmlformats.org/officeDocument/2006/relationships/image" Target="../media/image120.png"/><Relationship Id="rId3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9" Type="http://schemas.openxmlformats.org/officeDocument/2006/relationships/image" Target="../media/image164.png"/><Relationship Id="rId3" Type="http://schemas.openxmlformats.org/officeDocument/2006/relationships/image" Target="../media/image128.png"/><Relationship Id="rId21" Type="http://schemas.openxmlformats.org/officeDocument/2006/relationships/image" Target="../media/image146.png"/><Relationship Id="rId34" Type="http://schemas.openxmlformats.org/officeDocument/2006/relationships/image" Target="../media/image159.png"/><Relationship Id="rId42" Type="http://schemas.openxmlformats.org/officeDocument/2006/relationships/image" Target="../media/image167.png"/><Relationship Id="rId47" Type="http://schemas.openxmlformats.org/officeDocument/2006/relationships/image" Target="../media/image172.png"/><Relationship Id="rId50" Type="http://schemas.openxmlformats.org/officeDocument/2006/relationships/image" Target="../media/image175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33" Type="http://schemas.openxmlformats.org/officeDocument/2006/relationships/image" Target="../media/image158.png"/><Relationship Id="rId38" Type="http://schemas.openxmlformats.org/officeDocument/2006/relationships/image" Target="../media/image163.png"/><Relationship Id="rId46" Type="http://schemas.openxmlformats.org/officeDocument/2006/relationships/image" Target="../media/image171.png"/><Relationship Id="rId2" Type="http://schemas.openxmlformats.org/officeDocument/2006/relationships/image" Target="../media/image127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29" Type="http://schemas.openxmlformats.org/officeDocument/2006/relationships/image" Target="../media/image154.png"/><Relationship Id="rId41" Type="http://schemas.openxmlformats.org/officeDocument/2006/relationships/image" Target="../media/image166.png"/><Relationship Id="rId54" Type="http://schemas.openxmlformats.org/officeDocument/2006/relationships/image" Target="../media/image1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32" Type="http://schemas.openxmlformats.org/officeDocument/2006/relationships/image" Target="../media/image157.png"/><Relationship Id="rId37" Type="http://schemas.openxmlformats.org/officeDocument/2006/relationships/image" Target="../media/image162.png"/><Relationship Id="rId40" Type="http://schemas.openxmlformats.org/officeDocument/2006/relationships/image" Target="../media/image165.png"/><Relationship Id="rId45" Type="http://schemas.openxmlformats.org/officeDocument/2006/relationships/image" Target="../media/image170.png"/><Relationship Id="rId53" Type="http://schemas.openxmlformats.org/officeDocument/2006/relationships/image" Target="../media/image178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36" Type="http://schemas.openxmlformats.org/officeDocument/2006/relationships/image" Target="../media/image161.png"/><Relationship Id="rId49" Type="http://schemas.openxmlformats.org/officeDocument/2006/relationships/image" Target="../media/image174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31" Type="http://schemas.openxmlformats.org/officeDocument/2006/relationships/image" Target="../media/image156.png"/><Relationship Id="rId44" Type="http://schemas.openxmlformats.org/officeDocument/2006/relationships/image" Target="../media/image169.png"/><Relationship Id="rId52" Type="http://schemas.openxmlformats.org/officeDocument/2006/relationships/image" Target="../media/image177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Relationship Id="rId30" Type="http://schemas.openxmlformats.org/officeDocument/2006/relationships/image" Target="../media/image155.png"/><Relationship Id="rId35" Type="http://schemas.openxmlformats.org/officeDocument/2006/relationships/image" Target="../media/image160.png"/><Relationship Id="rId43" Type="http://schemas.openxmlformats.org/officeDocument/2006/relationships/image" Target="../media/image168.png"/><Relationship Id="rId48" Type="http://schemas.openxmlformats.org/officeDocument/2006/relationships/image" Target="../media/image173.png"/><Relationship Id="rId8" Type="http://schemas.openxmlformats.org/officeDocument/2006/relationships/image" Target="../media/image133.png"/><Relationship Id="rId51" Type="http://schemas.openxmlformats.org/officeDocument/2006/relationships/image" Target="../media/image1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280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27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2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91.png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5" Type="http://schemas.openxmlformats.org/officeDocument/2006/relationships/image" Target="../media/image270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3" Type="http://schemas.openxmlformats.org/officeDocument/2006/relationships/image" Target="../media/image203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2" Type="http://schemas.openxmlformats.org/officeDocument/2006/relationships/image" Target="../media/image5.png"/><Relationship Id="rId16" Type="http://schemas.openxmlformats.org/officeDocument/2006/relationships/image" Target="../media/image2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6.png"/><Relationship Id="rId11" Type="http://schemas.openxmlformats.org/officeDocument/2006/relationships/image" Target="../media/image208.png"/><Relationship Id="rId5" Type="http://schemas.openxmlformats.org/officeDocument/2006/relationships/image" Target="../media/image197.png"/><Relationship Id="rId15" Type="http://schemas.openxmlformats.org/officeDocument/2006/relationships/image" Target="../media/image212.png"/><Relationship Id="rId10" Type="http://schemas.openxmlformats.org/officeDocument/2006/relationships/image" Target="../media/image207.png"/><Relationship Id="rId4" Type="http://schemas.openxmlformats.org/officeDocument/2006/relationships/image" Target="../media/image195.png"/><Relationship Id="rId9" Type="http://schemas.openxmlformats.org/officeDocument/2006/relationships/image" Target="../media/image206.png"/><Relationship Id="rId14" Type="http://schemas.openxmlformats.org/officeDocument/2006/relationships/image" Target="../media/image2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4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10.png"/><Relationship Id="rId21" Type="http://schemas.openxmlformats.org/officeDocument/2006/relationships/image" Target="../media/image26.png"/><Relationship Id="rId7" Type="http://schemas.openxmlformats.org/officeDocument/2006/relationships/image" Target="../media/image1210.png"/><Relationship Id="rId12" Type="http://schemas.openxmlformats.org/officeDocument/2006/relationships/image" Target="../media/image1710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10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0.png"/><Relationship Id="rId11" Type="http://schemas.openxmlformats.org/officeDocument/2006/relationships/image" Target="../media/image1610.png"/><Relationship Id="rId24" Type="http://schemas.openxmlformats.org/officeDocument/2006/relationships/image" Target="../media/image29.png"/><Relationship Id="rId5" Type="http://schemas.openxmlformats.org/officeDocument/2006/relationships/image" Target="../media/image10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10.png"/><Relationship Id="rId19" Type="http://schemas.openxmlformats.org/officeDocument/2006/relationships/image" Target="../media/image24.png"/><Relationship Id="rId4" Type="http://schemas.openxmlformats.org/officeDocument/2006/relationships/image" Target="../media/image910.png"/><Relationship Id="rId9" Type="http://schemas.openxmlformats.org/officeDocument/2006/relationships/image" Target="../media/image1410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9" Type="http://schemas.openxmlformats.org/officeDocument/2006/relationships/image" Target="../media/image69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62085" y="2170590"/>
            <a:ext cx="10591800" cy="13112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消息传递神经网络预测结果的可解释性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设计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0C56736-1CB0-6049-BEA1-4B4B2594135F}"/>
              </a:ext>
            </a:extLst>
          </p:cNvPr>
          <p:cNvSpPr txBox="1"/>
          <p:nvPr/>
        </p:nvSpPr>
        <p:spPr>
          <a:xfrm>
            <a:off x="4452224" y="4424083"/>
            <a:ext cx="2304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Yang </a:t>
            </a:r>
            <a:r>
              <a:rPr lang="en-US" sz="2400" b="1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weiwei</a:t>
            </a:r>
            <a:endParaRPr lang="x-none" sz="24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0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 bwMode="auto">
              <a:xfrm>
                <a:off x="611026" y="861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861621"/>
                <a:ext cx="810702" cy="4343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 bwMode="auto">
              <a:xfrm>
                <a:off x="1548617" y="861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861621"/>
                <a:ext cx="810702" cy="4343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 bwMode="auto">
              <a:xfrm>
                <a:off x="2928004" y="861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861621"/>
                <a:ext cx="810702" cy="4343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/>
          <p:cNvSpPr txBox="1"/>
          <p:nvPr/>
        </p:nvSpPr>
        <p:spPr>
          <a:xfrm>
            <a:off x="2486208" y="861621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 bwMode="auto">
              <a:xfrm>
                <a:off x="4786106" y="3302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330200"/>
                <a:ext cx="810702" cy="4343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 bwMode="auto">
              <a:xfrm>
                <a:off x="4786106" y="7645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764540"/>
                <a:ext cx="810702" cy="4343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 bwMode="auto">
              <a:xfrm>
                <a:off x="4786106" y="16332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1633220"/>
                <a:ext cx="810702" cy="4343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本框 68"/>
          <p:cNvSpPr txBox="1"/>
          <p:nvPr/>
        </p:nvSpPr>
        <p:spPr>
          <a:xfrm>
            <a:off x="5016693" y="1142529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 bwMode="auto">
              <a:xfrm>
                <a:off x="5596808" y="3302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6808" y="330200"/>
                <a:ext cx="810702" cy="43434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 bwMode="auto">
              <a:xfrm>
                <a:off x="5596808" y="7645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6808" y="764540"/>
                <a:ext cx="810702" cy="43434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 bwMode="auto">
              <a:xfrm>
                <a:off x="5596808" y="16332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6808" y="1633220"/>
                <a:ext cx="810702" cy="43434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本框 72"/>
          <p:cNvSpPr txBox="1"/>
          <p:nvPr/>
        </p:nvSpPr>
        <p:spPr>
          <a:xfrm>
            <a:off x="5954284" y="1142529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 bwMode="auto">
              <a:xfrm>
                <a:off x="9145474" y="708189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5474" y="708189"/>
                <a:ext cx="810702" cy="43434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 bwMode="auto">
              <a:xfrm>
                <a:off x="9145474" y="1142529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5474" y="1142529"/>
                <a:ext cx="810702" cy="43434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056230" y="100643"/>
                <a:ext cx="1440523" cy="760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230" y="100643"/>
                <a:ext cx="1440523" cy="76097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068916" y="658544"/>
            <a:ext cx="43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.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 bwMode="auto">
              <a:xfrm>
                <a:off x="611026" y="235861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2358618"/>
                <a:ext cx="810702" cy="43434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 bwMode="auto">
              <a:xfrm>
                <a:off x="611026" y="279295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2792958"/>
                <a:ext cx="810702" cy="43434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 bwMode="auto">
              <a:xfrm>
                <a:off x="611026" y="322729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3227298"/>
                <a:ext cx="810702" cy="43434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 bwMode="auto">
              <a:xfrm>
                <a:off x="611026" y="366163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3661638"/>
                <a:ext cx="810702" cy="43434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 bwMode="auto">
              <a:xfrm>
                <a:off x="611026" y="409597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4095978"/>
                <a:ext cx="810702" cy="43434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 bwMode="auto">
              <a:xfrm>
                <a:off x="1548617" y="235861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2358618"/>
                <a:ext cx="810702" cy="43434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 bwMode="auto">
              <a:xfrm>
                <a:off x="1548617" y="279295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2792958"/>
                <a:ext cx="810702" cy="43434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 bwMode="auto">
              <a:xfrm>
                <a:off x="1548617" y="322729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3227298"/>
                <a:ext cx="810702" cy="43434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 bwMode="auto">
              <a:xfrm>
                <a:off x="1548617" y="366163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3661638"/>
                <a:ext cx="810702" cy="43434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 bwMode="auto">
              <a:xfrm>
                <a:off x="1548617" y="409597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4095978"/>
                <a:ext cx="810702" cy="43434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 bwMode="auto">
              <a:xfrm>
                <a:off x="2928004" y="235861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2358618"/>
                <a:ext cx="810702" cy="43434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/>
              <p:cNvSpPr/>
              <p:nvPr/>
            </p:nvSpPr>
            <p:spPr bwMode="auto">
              <a:xfrm>
                <a:off x="2928004" y="279295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9" name="矩形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2792958"/>
                <a:ext cx="810702" cy="43434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/>
              <p:cNvSpPr/>
              <p:nvPr/>
            </p:nvSpPr>
            <p:spPr bwMode="auto">
              <a:xfrm>
                <a:off x="2928004" y="322729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矩形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3227298"/>
                <a:ext cx="810702" cy="43434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/>
              <p:cNvSpPr/>
              <p:nvPr/>
            </p:nvSpPr>
            <p:spPr bwMode="auto">
              <a:xfrm>
                <a:off x="2928004" y="366163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1" name="矩形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3661638"/>
                <a:ext cx="810702" cy="43434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/>
              <p:cNvSpPr/>
              <p:nvPr/>
            </p:nvSpPr>
            <p:spPr bwMode="auto">
              <a:xfrm>
                <a:off x="2928004" y="409597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矩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4095978"/>
                <a:ext cx="810702" cy="43434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文本框 102"/>
          <p:cNvSpPr txBox="1"/>
          <p:nvPr/>
        </p:nvSpPr>
        <p:spPr>
          <a:xfrm>
            <a:off x="2486208" y="3227298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cxnSp>
        <p:nvCxnSpPr>
          <p:cNvPr id="104" name="直接箭头连接符 103"/>
          <p:cNvCxnSpPr>
            <a:endCxn id="76" idx="0"/>
          </p:cNvCxnSpPr>
          <p:nvPr/>
        </p:nvCxnSpPr>
        <p:spPr>
          <a:xfrm>
            <a:off x="1016377" y="1637030"/>
            <a:ext cx="0" cy="72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32420" y="2235236"/>
            <a:ext cx="11950700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endCxn id="93" idx="0"/>
          </p:cNvCxnSpPr>
          <p:nvPr/>
        </p:nvCxnSpPr>
        <p:spPr>
          <a:xfrm>
            <a:off x="1953968" y="1637030"/>
            <a:ext cx="0" cy="72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endCxn id="98" idx="0"/>
          </p:cNvCxnSpPr>
          <p:nvPr/>
        </p:nvCxnSpPr>
        <p:spPr>
          <a:xfrm>
            <a:off x="3332978" y="1658266"/>
            <a:ext cx="377" cy="700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/>
        </p:nvSpPr>
        <p:spPr>
          <a:xfrm>
            <a:off x="2505956" y="1832255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/>
        </p:nvCxnSpPr>
        <p:spPr>
          <a:xfrm>
            <a:off x="7251700" y="1198880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7262141" y="1359699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/>
              <p:cNvSpPr txBox="1"/>
              <p:nvPr/>
            </p:nvSpPr>
            <p:spPr>
              <a:xfrm>
                <a:off x="7094009" y="1444804"/>
                <a:ext cx="1478546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9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009" y="1444804"/>
                <a:ext cx="1478546" cy="756233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直接箭头连接符 109"/>
          <p:cNvCxnSpPr/>
          <p:nvPr/>
        </p:nvCxnSpPr>
        <p:spPr>
          <a:xfrm flipV="1">
            <a:off x="3912090" y="3215069"/>
            <a:ext cx="690741" cy="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 bwMode="auto">
              <a:xfrm>
                <a:off x="4786106" y="235861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2358618"/>
                <a:ext cx="810702" cy="43434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/>
              <p:cNvSpPr/>
              <p:nvPr/>
            </p:nvSpPr>
            <p:spPr bwMode="auto">
              <a:xfrm>
                <a:off x="4786106" y="279295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2" name="矩形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2792958"/>
                <a:ext cx="810702" cy="43434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 bwMode="auto">
              <a:xfrm>
                <a:off x="4786106" y="322729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3227298"/>
                <a:ext cx="810702" cy="43434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/>
              <p:cNvSpPr/>
              <p:nvPr/>
            </p:nvSpPr>
            <p:spPr bwMode="auto">
              <a:xfrm>
                <a:off x="4786106" y="366163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4" name="矩形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3661638"/>
                <a:ext cx="810702" cy="43434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 bwMode="auto">
              <a:xfrm>
                <a:off x="4786106" y="409597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4095978"/>
                <a:ext cx="810702" cy="434340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5720291" y="3225662"/>
                <a:ext cx="753540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291" y="3225662"/>
                <a:ext cx="753540" cy="372603"/>
              </a:xfrm>
              <a:prstGeom prst="rect">
                <a:avLst/>
              </a:prstGeom>
              <a:blipFill rotWithShape="0">
                <a:blip r:embed="rId35"/>
                <a:stretch>
                  <a:fillRect t="-6557" r="-6452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/>
              <p:cNvSpPr/>
              <p:nvPr/>
            </p:nvSpPr>
            <p:spPr bwMode="auto">
              <a:xfrm>
                <a:off x="6455482" y="234722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矩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482" y="2347225"/>
                <a:ext cx="810702" cy="434340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 bwMode="auto">
              <a:xfrm>
                <a:off x="6455482" y="278156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482" y="2781565"/>
                <a:ext cx="810702" cy="434340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 bwMode="auto">
              <a:xfrm>
                <a:off x="6455482" y="321590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482" y="3215905"/>
                <a:ext cx="810702" cy="434340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/>
              <p:cNvSpPr/>
              <p:nvPr/>
            </p:nvSpPr>
            <p:spPr bwMode="auto">
              <a:xfrm>
                <a:off x="6455482" y="365024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9" name="矩形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482" y="3650245"/>
                <a:ext cx="810702" cy="434340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/>
              <p:cNvSpPr/>
              <p:nvPr/>
            </p:nvSpPr>
            <p:spPr bwMode="auto">
              <a:xfrm>
                <a:off x="6455482" y="408458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0" name="矩形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482" y="4084585"/>
                <a:ext cx="810702" cy="434340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/>
              <p:cNvSpPr/>
              <p:nvPr/>
            </p:nvSpPr>
            <p:spPr>
              <a:xfrm>
                <a:off x="7266184" y="3214269"/>
                <a:ext cx="950709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+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矩形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184" y="3214269"/>
                <a:ext cx="950709" cy="372603"/>
              </a:xfrm>
              <a:prstGeom prst="rect">
                <a:avLst/>
              </a:prstGeom>
              <a:blipFill rotWithShape="0">
                <a:blip r:embed="rId41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/>
              <p:cNvSpPr/>
              <p:nvPr/>
            </p:nvSpPr>
            <p:spPr bwMode="auto">
              <a:xfrm>
                <a:off x="8140094" y="234722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2" name="矩形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40094" y="2347225"/>
                <a:ext cx="810702" cy="434340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/>
              <p:cNvSpPr/>
              <p:nvPr/>
            </p:nvSpPr>
            <p:spPr bwMode="auto">
              <a:xfrm>
                <a:off x="8140094" y="278156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3" name="矩形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40094" y="2781565"/>
                <a:ext cx="810702" cy="434340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/>
              <p:cNvSpPr/>
              <p:nvPr/>
            </p:nvSpPr>
            <p:spPr bwMode="auto">
              <a:xfrm>
                <a:off x="8140094" y="321590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4" name="矩形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40094" y="3215905"/>
                <a:ext cx="810702" cy="434340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/>
              <p:cNvSpPr/>
              <p:nvPr/>
            </p:nvSpPr>
            <p:spPr bwMode="auto">
              <a:xfrm>
                <a:off x="8140094" y="365024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5" name="矩形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40094" y="3650245"/>
                <a:ext cx="810702" cy="434340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/>
              <p:cNvSpPr/>
              <p:nvPr/>
            </p:nvSpPr>
            <p:spPr bwMode="auto">
              <a:xfrm>
                <a:off x="8140094" y="408458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6" name="矩形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40094" y="4084585"/>
                <a:ext cx="810702" cy="434340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/>
            </p:nvSpPr>
            <p:spPr>
              <a:xfrm>
                <a:off x="8950796" y="3214269"/>
                <a:ext cx="691022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796" y="3214269"/>
                <a:ext cx="691022" cy="372603"/>
              </a:xfrm>
              <a:prstGeom prst="rect">
                <a:avLst/>
              </a:prstGeom>
              <a:blipFill rotWithShape="0">
                <a:blip r:embed="rId4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接连接符 127"/>
          <p:cNvCxnSpPr/>
          <p:nvPr/>
        </p:nvCxnSpPr>
        <p:spPr>
          <a:xfrm>
            <a:off x="9631377" y="3302937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9641818" y="3463756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/>
              <p:cNvSpPr/>
              <p:nvPr/>
            </p:nvSpPr>
            <p:spPr bwMode="auto">
              <a:xfrm>
                <a:off x="10832494" y="234401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0" name="矩形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32494" y="2344013"/>
                <a:ext cx="810702" cy="434340"/>
              </a:xfrm>
              <a:prstGeom prst="rect">
                <a:avLst/>
              </a:prstGeom>
              <a:blipFill rotWithShape="0">
                <a:blip r:embed="rId48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/>
              <p:cNvSpPr/>
              <p:nvPr/>
            </p:nvSpPr>
            <p:spPr bwMode="auto">
              <a:xfrm>
                <a:off x="10832494" y="277835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1" name="矩形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32494" y="2778353"/>
                <a:ext cx="810702" cy="434340"/>
              </a:xfrm>
              <a:prstGeom prst="rect">
                <a:avLst/>
              </a:prstGeom>
              <a:blipFill rotWithShape="0">
                <a:blip r:embed="rId49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/>
              <p:cNvSpPr/>
              <p:nvPr/>
            </p:nvSpPr>
            <p:spPr bwMode="auto">
              <a:xfrm>
                <a:off x="10832494" y="321269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2" name="矩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32494" y="3212693"/>
                <a:ext cx="810702" cy="434340"/>
              </a:xfrm>
              <a:prstGeom prst="rect">
                <a:avLst/>
              </a:prstGeom>
              <a:blipFill rotWithShape="0">
                <a:blip r:embed="rId50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矩形 132"/>
              <p:cNvSpPr/>
              <p:nvPr/>
            </p:nvSpPr>
            <p:spPr bwMode="auto">
              <a:xfrm>
                <a:off x="10832494" y="364703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3" name="矩形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32494" y="3647033"/>
                <a:ext cx="810702" cy="434340"/>
              </a:xfrm>
              <a:prstGeom prst="rect">
                <a:avLst/>
              </a:prstGeom>
              <a:blipFill rotWithShape="0">
                <a:blip r:embed="rId51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/>
              <p:cNvSpPr/>
              <p:nvPr/>
            </p:nvSpPr>
            <p:spPr bwMode="auto">
              <a:xfrm>
                <a:off x="10832494" y="408137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4" name="矩形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32494" y="4081373"/>
                <a:ext cx="810702" cy="434340"/>
              </a:xfrm>
              <a:prstGeom prst="rect">
                <a:avLst/>
              </a:prstGeom>
              <a:blipFill rotWithShape="0">
                <a:blip r:embed="rId52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椭圆 152"/>
          <p:cNvSpPr/>
          <p:nvPr/>
        </p:nvSpPr>
        <p:spPr bwMode="auto">
          <a:xfrm>
            <a:off x="5070811" y="5977411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4" name="椭圆 153"/>
          <p:cNvSpPr/>
          <p:nvPr/>
        </p:nvSpPr>
        <p:spPr bwMode="auto">
          <a:xfrm>
            <a:off x="5752291" y="5495183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55" name="椭圆 154"/>
          <p:cNvSpPr/>
          <p:nvPr/>
        </p:nvSpPr>
        <p:spPr bwMode="auto">
          <a:xfrm>
            <a:off x="6356582" y="5999368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56" name="椭圆 155"/>
          <p:cNvSpPr/>
          <p:nvPr/>
        </p:nvSpPr>
        <p:spPr bwMode="auto">
          <a:xfrm>
            <a:off x="5032956" y="4933804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7" name="椭圆 156"/>
          <p:cNvSpPr/>
          <p:nvPr/>
        </p:nvSpPr>
        <p:spPr bwMode="auto">
          <a:xfrm>
            <a:off x="7017255" y="5495183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cxnSp>
        <p:nvCxnSpPr>
          <p:cNvPr id="158" name="直接连接符 157"/>
          <p:cNvCxnSpPr>
            <a:stCxn id="153" idx="6"/>
            <a:endCxn id="154" idx="3"/>
          </p:cNvCxnSpPr>
          <p:nvPr/>
        </p:nvCxnSpPr>
        <p:spPr>
          <a:xfrm flipV="1">
            <a:off x="5409375" y="5784165"/>
            <a:ext cx="392498" cy="362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55" idx="6"/>
            <a:endCxn id="157" idx="3"/>
          </p:cNvCxnSpPr>
          <p:nvPr/>
        </p:nvCxnSpPr>
        <p:spPr>
          <a:xfrm flipV="1">
            <a:off x="6695146" y="5784165"/>
            <a:ext cx="371691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stCxn id="156" idx="5"/>
            <a:endCxn id="154" idx="1"/>
          </p:cNvCxnSpPr>
          <p:nvPr/>
        </p:nvCxnSpPr>
        <p:spPr>
          <a:xfrm>
            <a:off x="5321938" y="5222786"/>
            <a:ext cx="479935" cy="321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/>
          <p:cNvCxnSpPr>
            <a:stCxn id="154" idx="5"/>
            <a:endCxn id="155" idx="2"/>
          </p:cNvCxnSpPr>
          <p:nvPr/>
        </p:nvCxnSpPr>
        <p:spPr>
          <a:xfrm>
            <a:off x="6041273" y="5784165"/>
            <a:ext cx="315309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矩形 162"/>
              <p:cNvSpPr/>
              <p:nvPr/>
            </p:nvSpPr>
            <p:spPr>
              <a:xfrm>
                <a:off x="4292978" y="4929392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3" name="矩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978" y="4929392"/>
                <a:ext cx="862479" cy="404085"/>
              </a:xfrm>
              <a:prstGeom prst="rect">
                <a:avLst/>
              </a:prstGeom>
              <a:blipFill rotWithShape="0">
                <a:blip r:embed="rId5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/>
              <p:cNvSpPr/>
              <p:nvPr/>
            </p:nvSpPr>
            <p:spPr>
              <a:xfrm>
                <a:off x="4216559" y="5796173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4" name="矩形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559" y="5796173"/>
                <a:ext cx="862479" cy="404085"/>
              </a:xfrm>
              <a:prstGeom prst="rect">
                <a:avLst/>
              </a:prstGeom>
              <a:blipFill rotWithShape="0">
                <a:blip r:embed="rId5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矩形 164"/>
              <p:cNvSpPr/>
              <p:nvPr/>
            </p:nvSpPr>
            <p:spPr>
              <a:xfrm>
                <a:off x="5697808" y="5056627"/>
                <a:ext cx="862479" cy="40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5" name="矩形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808" y="5056627"/>
                <a:ext cx="862479" cy="405367"/>
              </a:xfrm>
              <a:prstGeom prst="rect">
                <a:avLst/>
              </a:prstGeom>
              <a:blipFill rotWithShape="0">
                <a:blip r:embed="rId55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 165"/>
              <p:cNvSpPr/>
              <p:nvPr/>
            </p:nvSpPr>
            <p:spPr>
              <a:xfrm>
                <a:off x="7299592" y="5272368"/>
                <a:ext cx="862479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6" name="矩形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592" y="5272368"/>
                <a:ext cx="862479" cy="405624"/>
              </a:xfrm>
              <a:prstGeom prst="rect">
                <a:avLst/>
              </a:prstGeom>
              <a:blipFill rotWithShape="0">
                <a:blip r:embed="rId5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矩形 166"/>
              <p:cNvSpPr/>
              <p:nvPr/>
            </p:nvSpPr>
            <p:spPr>
              <a:xfrm>
                <a:off x="6716463" y="5951444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7" name="矩形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463" y="5951444"/>
                <a:ext cx="862479" cy="404085"/>
              </a:xfrm>
              <a:prstGeom prst="rect">
                <a:avLst/>
              </a:prstGeom>
              <a:blipFill rotWithShape="0">
                <a:blip r:embed="rId57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29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 bwMode="auto">
              <a:xfrm>
                <a:off x="551141" y="70787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141" y="707873"/>
                <a:ext cx="810702" cy="4343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 bwMode="auto">
              <a:xfrm>
                <a:off x="551141" y="114221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141" y="1142213"/>
                <a:ext cx="810702" cy="4343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 bwMode="auto">
              <a:xfrm>
                <a:off x="551141" y="157655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141" y="1576553"/>
                <a:ext cx="810702" cy="4343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 bwMode="auto">
              <a:xfrm>
                <a:off x="551141" y="201089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141" y="2010893"/>
                <a:ext cx="810702" cy="4343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 bwMode="auto">
              <a:xfrm>
                <a:off x="551141" y="244523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141" y="2445233"/>
                <a:ext cx="810702" cy="4343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 bwMode="auto">
              <a:xfrm>
                <a:off x="1488732" y="70787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732" y="707873"/>
                <a:ext cx="810702" cy="4343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 bwMode="auto">
              <a:xfrm>
                <a:off x="1488732" y="114221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732" y="1142213"/>
                <a:ext cx="810702" cy="43434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 bwMode="auto">
              <a:xfrm>
                <a:off x="1488732" y="157655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732" y="1576553"/>
                <a:ext cx="810702" cy="43434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 bwMode="auto">
              <a:xfrm>
                <a:off x="1488732" y="201089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732" y="2010893"/>
                <a:ext cx="810702" cy="43434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 bwMode="auto">
              <a:xfrm>
                <a:off x="1488732" y="244523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732" y="2445233"/>
                <a:ext cx="810702" cy="43434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 bwMode="auto">
              <a:xfrm>
                <a:off x="2868119" y="70787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8119" y="707873"/>
                <a:ext cx="810702" cy="43434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/>
              <p:cNvSpPr/>
              <p:nvPr/>
            </p:nvSpPr>
            <p:spPr bwMode="auto">
              <a:xfrm>
                <a:off x="2868119" y="114221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9" name="矩形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8119" y="1142213"/>
                <a:ext cx="810702" cy="43434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/>
              <p:cNvSpPr/>
              <p:nvPr/>
            </p:nvSpPr>
            <p:spPr bwMode="auto">
              <a:xfrm>
                <a:off x="2868119" y="157655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矩形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8119" y="1576553"/>
                <a:ext cx="810702" cy="43434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/>
              <p:cNvSpPr/>
              <p:nvPr/>
            </p:nvSpPr>
            <p:spPr bwMode="auto">
              <a:xfrm>
                <a:off x="2868119" y="201089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1" name="矩形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8119" y="2010893"/>
                <a:ext cx="810702" cy="43434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/>
              <p:cNvSpPr/>
              <p:nvPr/>
            </p:nvSpPr>
            <p:spPr bwMode="auto">
              <a:xfrm>
                <a:off x="2868119" y="244523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矩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8119" y="2445233"/>
                <a:ext cx="810702" cy="43434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文本框 102"/>
          <p:cNvSpPr txBox="1"/>
          <p:nvPr/>
        </p:nvSpPr>
        <p:spPr>
          <a:xfrm>
            <a:off x="2426323" y="1576553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cxnSp>
        <p:nvCxnSpPr>
          <p:cNvPr id="110" name="直接箭头连接符 109"/>
          <p:cNvCxnSpPr/>
          <p:nvPr/>
        </p:nvCxnSpPr>
        <p:spPr>
          <a:xfrm flipV="1">
            <a:off x="3852205" y="1564324"/>
            <a:ext cx="690741" cy="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 bwMode="auto">
              <a:xfrm>
                <a:off x="4726221" y="70787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6221" y="707873"/>
                <a:ext cx="810702" cy="43434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/>
              <p:cNvSpPr/>
              <p:nvPr/>
            </p:nvSpPr>
            <p:spPr bwMode="auto">
              <a:xfrm>
                <a:off x="4726221" y="114221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2" name="矩形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6221" y="1142213"/>
                <a:ext cx="810702" cy="43434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 bwMode="auto">
              <a:xfrm>
                <a:off x="4726221" y="157655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6221" y="1576553"/>
                <a:ext cx="810702" cy="43434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/>
              <p:cNvSpPr/>
              <p:nvPr/>
            </p:nvSpPr>
            <p:spPr bwMode="auto">
              <a:xfrm>
                <a:off x="4726221" y="201089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4" name="矩形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6221" y="2010893"/>
                <a:ext cx="810702" cy="43434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 bwMode="auto">
              <a:xfrm>
                <a:off x="4726221" y="244523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6221" y="2445233"/>
                <a:ext cx="810702" cy="43434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5660406" y="1574917"/>
                <a:ext cx="753540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406" y="1574917"/>
                <a:ext cx="753540" cy="372603"/>
              </a:xfrm>
              <a:prstGeom prst="rect">
                <a:avLst/>
              </a:prstGeom>
              <a:blipFill rotWithShape="0">
                <a:blip r:embed="rId22"/>
                <a:stretch>
                  <a:fillRect t="-6557" r="-650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/>
              <p:cNvSpPr/>
              <p:nvPr/>
            </p:nvSpPr>
            <p:spPr bwMode="auto">
              <a:xfrm>
                <a:off x="6395597" y="69648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矩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597" y="696480"/>
                <a:ext cx="810702" cy="43434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 bwMode="auto">
              <a:xfrm>
                <a:off x="6395597" y="11308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597" y="1130820"/>
                <a:ext cx="810702" cy="43434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 bwMode="auto">
              <a:xfrm>
                <a:off x="6395597" y="156516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597" y="1565160"/>
                <a:ext cx="810702" cy="43434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/>
              <p:cNvSpPr/>
              <p:nvPr/>
            </p:nvSpPr>
            <p:spPr bwMode="auto">
              <a:xfrm>
                <a:off x="6395597" y="19995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9" name="矩形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597" y="1999500"/>
                <a:ext cx="810702" cy="43434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/>
              <p:cNvSpPr/>
              <p:nvPr/>
            </p:nvSpPr>
            <p:spPr bwMode="auto">
              <a:xfrm>
                <a:off x="6395597" y="24338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0" name="矩形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597" y="2433840"/>
                <a:ext cx="810702" cy="43434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/>
              <p:cNvSpPr/>
              <p:nvPr/>
            </p:nvSpPr>
            <p:spPr>
              <a:xfrm>
                <a:off x="7206299" y="1563524"/>
                <a:ext cx="950709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+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矩形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299" y="1563524"/>
                <a:ext cx="950709" cy="372603"/>
              </a:xfrm>
              <a:prstGeom prst="rect">
                <a:avLst/>
              </a:prstGeom>
              <a:blipFill rotWithShape="0">
                <a:blip r:embed="rId28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/>
              <p:cNvSpPr/>
              <p:nvPr/>
            </p:nvSpPr>
            <p:spPr bwMode="auto">
              <a:xfrm>
                <a:off x="8080209" y="69648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2" name="矩形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0209" y="696480"/>
                <a:ext cx="810702" cy="43434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/>
              <p:cNvSpPr/>
              <p:nvPr/>
            </p:nvSpPr>
            <p:spPr bwMode="auto">
              <a:xfrm>
                <a:off x="8080209" y="11308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3" name="矩形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0209" y="1130820"/>
                <a:ext cx="810702" cy="43434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/>
              <p:cNvSpPr/>
              <p:nvPr/>
            </p:nvSpPr>
            <p:spPr bwMode="auto">
              <a:xfrm>
                <a:off x="8080209" y="156516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4" name="矩形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0209" y="1565160"/>
                <a:ext cx="810702" cy="43434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/>
              <p:cNvSpPr/>
              <p:nvPr/>
            </p:nvSpPr>
            <p:spPr bwMode="auto">
              <a:xfrm>
                <a:off x="8080209" y="19995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5" name="矩形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0209" y="1999500"/>
                <a:ext cx="810702" cy="43434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/>
              <p:cNvSpPr/>
              <p:nvPr/>
            </p:nvSpPr>
            <p:spPr bwMode="auto">
              <a:xfrm>
                <a:off x="8080209" y="24338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6" name="矩形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0209" y="2433840"/>
                <a:ext cx="810702" cy="43434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/>
            </p:nvSpPr>
            <p:spPr>
              <a:xfrm>
                <a:off x="8890911" y="1563524"/>
                <a:ext cx="691022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911" y="1563524"/>
                <a:ext cx="691022" cy="37260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接连接符 127"/>
          <p:cNvCxnSpPr/>
          <p:nvPr/>
        </p:nvCxnSpPr>
        <p:spPr>
          <a:xfrm>
            <a:off x="9571492" y="1652192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9581933" y="1813011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/>
              <p:cNvSpPr/>
              <p:nvPr/>
            </p:nvSpPr>
            <p:spPr bwMode="auto">
              <a:xfrm>
                <a:off x="10772609" y="69326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0" name="矩形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72609" y="693268"/>
                <a:ext cx="810702" cy="434340"/>
              </a:xfrm>
              <a:prstGeom prst="rect">
                <a:avLst/>
              </a:prstGeom>
              <a:blipFill rotWithShape="0">
                <a:blip r:embed="rId35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/>
              <p:cNvSpPr/>
              <p:nvPr/>
            </p:nvSpPr>
            <p:spPr bwMode="auto">
              <a:xfrm>
                <a:off x="10772609" y="112760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1" name="矩形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72609" y="1127608"/>
                <a:ext cx="810702" cy="434340"/>
              </a:xfrm>
              <a:prstGeom prst="rect">
                <a:avLst/>
              </a:prstGeom>
              <a:blipFill rotWithShape="0">
                <a:blip r:embed="rId36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/>
              <p:cNvSpPr/>
              <p:nvPr/>
            </p:nvSpPr>
            <p:spPr bwMode="auto">
              <a:xfrm>
                <a:off x="10772609" y="156194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2" name="矩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72609" y="1561948"/>
                <a:ext cx="810702" cy="434340"/>
              </a:xfrm>
              <a:prstGeom prst="rect">
                <a:avLst/>
              </a:prstGeom>
              <a:blipFill rotWithShape="0">
                <a:blip r:embed="rId37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矩形 132"/>
              <p:cNvSpPr/>
              <p:nvPr/>
            </p:nvSpPr>
            <p:spPr bwMode="auto">
              <a:xfrm>
                <a:off x="10772609" y="199628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3" name="矩形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72609" y="1996288"/>
                <a:ext cx="810702" cy="434340"/>
              </a:xfrm>
              <a:prstGeom prst="rect">
                <a:avLst/>
              </a:prstGeom>
              <a:blipFill rotWithShape="0">
                <a:blip r:embed="rId38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/>
              <p:cNvSpPr/>
              <p:nvPr/>
            </p:nvSpPr>
            <p:spPr bwMode="auto">
              <a:xfrm>
                <a:off x="10772609" y="243062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4" name="矩形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72609" y="2430628"/>
                <a:ext cx="810702" cy="434340"/>
              </a:xfrm>
              <a:prstGeom prst="rect">
                <a:avLst/>
              </a:prstGeom>
              <a:blipFill rotWithShape="0">
                <a:blip r:embed="rId39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椭圆 152"/>
          <p:cNvSpPr/>
          <p:nvPr/>
        </p:nvSpPr>
        <p:spPr bwMode="auto">
          <a:xfrm>
            <a:off x="4947794" y="5178153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4" name="椭圆 153"/>
          <p:cNvSpPr/>
          <p:nvPr/>
        </p:nvSpPr>
        <p:spPr bwMode="auto">
          <a:xfrm>
            <a:off x="5629274" y="4695925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55" name="椭圆 154"/>
          <p:cNvSpPr/>
          <p:nvPr/>
        </p:nvSpPr>
        <p:spPr bwMode="auto">
          <a:xfrm>
            <a:off x="6233565" y="5200110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56" name="椭圆 155"/>
          <p:cNvSpPr/>
          <p:nvPr/>
        </p:nvSpPr>
        <p:spPr bwMode="auto">
          <a:xfrm>
            <a:off x="4909939" y="4134546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7" name="椭圆 156"/>
          <p:cNvSpPr/>
          <p:nvPr/>
        </p:nvSpPr>
        <p:spPr bwMode="auto">
          <a:xfrm>
            <a:off x="6894238" y="4695925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cxnSp>
        <p:nvCxnSpPr>
          <p:cNvPr id="158" name="直接连接符 157"/>
          <p:cNvCxnSpPr>
            <a:stCxn id="153" idx="6"/>
            <a:endCxn id="154" idx="3"/>
          </p:cNvCxnSpPr>
          <p:nvPr/>
        </p:nvCxnSpPr>
        <p:spPr>
          <a:xfrm flipV="1">
            <a:off x="5286358" y="4984907"/>
            <a:ext cx="392498" cy="362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55" idx="6"/>
            <a:endCxn id="157" idx="3"/>
          </p:cNvCxnSpPr>
          <p:nvPr/>
        </p:nvCxnSpPr>
        <p:spPr>
          <a:xfrm flipV="1">
            <a:off x="6572129" y="4984907"/>
            <a:ext cx="371691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stCxn id="156" idx="5"/>
            <a:endCxn id="154" idx="1"/>
          </p:cNvCxnSpPr>
          <p:nvPr/>
        </p:nvCxnSpPr>
        <p:spPr>
          <a:xfrm>
            <a:off x="5198921" y="4423528"/>
            <a:ext cx="479935" cy="321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/>
          <p:cNvCxnSpPr>
            <a:stCxn id="154" idx="5"/>
            <a:endCxn id="155" idx="2"/>
          </p:cNvCxnSpPr>
          <p:nvPr/>
        </p:nvCxnSpPr>
        <p:spPr>
          <a:xfrm>
            <a:off x="5918256" y="4984907"/>
            <a:ext cx="315309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>
            <a:off x="-45380" y="3011859"/>
            <a:ext cx="11950700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矩形 162"/>
              <p:cNvSpPr/>
              <p:nvPr/>
            </p:nvSpPr>
            <p:spPr>
              <a:xfrm>
                <a:off x="4855118" y="3697163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3" name="矩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118" y="3697163"/>
                <a:ext cx="862479" cy="404085"/>
              </a:xfrm>
              <a:prstGeom prst="rect">
                <a:avLst/>
              </a:prstGeom>
              <a:blipFill rotWithShape="0">
                <a:blip r:embed="rId40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/>
              <p:cNvSpPr/>
              <p:nvPr/>
            </p:nvSpPr>
            <p:spPr>
              <a:xfrm>
                <a:off x="4963883" y="5544909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4" name="矩形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83" y="5544909"/>
                <a:ext cx="862479" cy="404085"/>
              </a:xfrm>
              <a:prstGeom prst="rect">
                <a:avLst/>
              </a:prstGeom>
              <a:blipFill rotWithShape="0">
                <a:blip r:embed="rId4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矩形 164"/>
              <p:cNvSpPr/>
              <p:nvPr/>
            </p:nvSpPr>
            <p:spPr>
              <a:xfrm>
                <a:off x="5574791" y="4257369"/>
                <a:ext cx="862479" cy="40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5" name="矩形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791" y="4257369"/>
                <a:ext cx="862479" cy="405367"/>
              </a:xfrm>
              <a:prstGeom prst="rect">
                <a:avLst/>
              </a:prstGeom>
              <a:blipFill rotWithShape="0">
                <a:blip r:embed="rId42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 165"/>
              <p:cNvSpPr/>
              <p:nvPr/>
            </p:nvSpPr>
            <p:spPr>
              <a:xfrm>
                <a:off x="7176575" y="4473110"/>
                <a:ext cx="862479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6" name="矩形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575" y="4473110"/>
                <a:ext cx="862479" cy="405624"/>
              </a:xfrm>
              <a:prstGeom prst="rect">
                <a:avLst/>
              </a:prstGeom>
              <a:blipFill rotWithShape="0">
                <a:blip r:embed="rId4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矩形 166"/>
              <p:cNvSpPr/>
              <p:nvPr/>
            </p:nvSpPr>
            <p:spPr>
              <a:xfrm>
                <a:off x="6593446" y="5152186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7" name="矩形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446" y="5152186"/>
                <a:ext cx="862479" cy="404085"/>
              </a:xfrm>
              <a:prstGeom prst="rect">
                <a:avLst/>
              </a:prstGeom>
              <a:blipFill rotWithShape="0">
                <a:blip r:embed="rId4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椭圆 84"/>
          <p:cNvSpPr/>
          <p:nvPr/>
        </p:nvSpPr>
        <p:spPr bwMode="auto">
          <a:xfrm>
            <a:off x="862638" y="5143281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6" name="椭圆 85"/>
          <p:cNvSpPr/>
          <p:nvPr/>
        </p:nvSpPr>
        <p:spPr bwMode="auto">
          <a:xfrm>
            <a:off x="1544118" y="4661053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87" name="椭圆 86"/>
          <p:cNvSpPr/>
          <p:nvPr/>
        </p:nvSpPr>
        <p:spPr bwMode="auto">
          <a:xfrm>
            <a:off x="2148409" y="5165238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88" name="椭圆 87"/>
          <p:cNvSpPr/>
          <p:nvPr/>
        </p:nvSpPr>
        <p:spPr bwMode="auto">
          <a:xfrm>
            <a:off x="839558" y="4139956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9" name="椭圆 88"/>
          <p:cNvSpPr/>
          <p:nvPr/>
        </p:nvSpPr>
        <p:spPr bwMode="auto">
          <a:xfrm>
            <a:off x="2809082" y="4661053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cxnSp>
        <p:nvCxnSpPr>
          <p:cNvPr id="90" name="直接连接符 89"/>
          <p:cNvCxnSpPr>
            <a:stCxn id="85" idx="6"/>
            <a:endCxn id="86" idx="3"/>
          </p:cNvCxnSpPr>
          <p:nvPr/>
        </p:nvCxnSpPr>
        <p:spPr>
          <a:xfrm flipV="1">
            <a:off x="1201202" y="4950035"/>
            <a:ext cx="392498" cy="362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连接符 134"/>
          <p:cNvCxnSpPr>
            <a:stCxn id="87" idx="6"/>
            <a:endCxn id="89" idx="3"/>
          </p:cNvCxnSpPr>
          <p:nvPr/>
        </p:nvCxnSpPr>
        <p:spPr>
          <a:xfrm flipV="1">
            <a:off x="2486973" y="4950035"/>
            <a:ext cx="371691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/>
          <p:cNvCxnSpPr>
            <a:stCxn id="88" idx="5"/>
            <a:endCxn id="86" idx="1"/>
          </p:cNvCxnSpPr>
          <p:nvPr/>
        </p:nvCxnSpPr>
        <p:spPr>
          <a:xfrm>
            <a:off x="1128540" y="4428938"/>
            <a:ext cx="465160" cy="2816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连接符 136"/>
          <p:cNvCxnSpPr>
            <a:stCxn id="86" idx="5"/>
            <a:endCxn id="87" idx="2"/>
          </p:cNvCxnSpPr>
          <p:nvPr/>
        </p:nvCxnSpPr>
        <p:spPr>
          <a:xfrm>
            <a:off x="1833100" y="4950035"/>
            <a:ext cx="315309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/>
              <p:cNvSpPr/>
              <p:nvPr/>
            </p:nvSpPr>
            <p:spPr>
              <a:xfrm>
                <a:off x="839558" y="3666901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8" name="矩形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58" y="3666901"/>
                <a:ext cx="862479" cy="404085"/>
              </a:xfrm>
              <a:prstGeom prst="rect">
                <a:avLst/>
              </a:prstGeom>
              <a:blipFill rotWithShape="0">
                <a:blip r:embed="rId4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/>
              <p:cNvSpPr/>
              <p:nvPr/>
            </p:nvSpPr>
            <p:spPr>
              <a:xfrm>
                <a:off x="746882" y="5523855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9" name="矩形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82" y="5523855"/>
                <a:ext cx="862479" cy="404085"/>
              </a:xfrm>
              <a:prstGeom prst="rect">
                <a:avLst/>
              </a:prstGeom>
              <a:blipFill rotWithShape="0">
                <a:blip r:embed="rId4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/>
              <p:cNvSpPr/>
              <p:nvPr/>
            </p:nvSpPr>
            <p:spPr>
              <a:xfrm>
                <a:off x="1489635" y="4222497"/>
                <a:ext cx="862479" cy="40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0" name="矩形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635" y="4222497"/>
                <a:ext cx="862479" cy="405367"/>
              </a:xfrm>
              <a:prstGeom prst="rect">
                <a:avLst/>
              </a:prstGeom>
              <a:blipFill rotWithShape="0">
                <a:blip r:embed="rId47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/>
              <p:cNvSpPr/>
              <p:nvPr/>
            </p:nvSpPr>
            <p:spPr>
              <a:xfrm>
                <a:off x="3091419" y="4394693"/>
                <a:ext cx="862479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1" name="矩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419" y="4394693"/>
                <a:ext cx="862479" cy="405624"/>
              </a:xfrm>
              <a:prstGeom prst="rect">
                <a:avLst/>
              </a:prstGeom>
              <a:blipFill rotWithShape="0">
                <a:blip r:embed="rId48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/>
              <p:cNvSpPr/>
              <p:nvPr/>
            </p:nvSpPr>
            <p:spPr>
              <a:xfrm>
                <a:off x="2508290" y="5117314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2" name="矩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90" y="5117314"/>
                <a:ext cx="862479" cy="404085"/>
              </a:xfrm>
              <a:prstGeom prst="rect">
                <a:avLst/>
              </a:prstGeom>
              <a:blipFill rotWithShape="0">
                <a:blip r:embed="rId49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/>
          <p:cNvCxnSpPr/>
          <p:nvPr/>
        </p:nvCxnSpPr>
        <p:spPr>
          <a:xfrm>
            <a:off x="4089400" y="4878734"/>
            <a:ext cx="453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>
            <a:off x="8028613" y="4801224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>
            <a:off x="8039054" y="4962043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 bwMode="auto">
          <a:xfrm>
            <a:off x="9195137" y="5281810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7" name="椭圆 146"/>
          <p:cNvSpPr/>
          <p:nvPr/>
        </p:nvSpPr>
        <p:spPr bwMode="auto">
          <a:xfrm>
            <a:off x="9876617" y="4799582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48" name="椭圆 147"/>
          <p:cNvSpPr/>
          <p:nvPr/>
        </p:nvSpPr>
        <p:spPr bwMode="auto">
          <a:xfrm>
            <a:off x="10480908" y="5303767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49" name="椭圆 148"/>
          <p:cNvSpPr/>
          <p:nvPr/>
        </p:nvSpPr>
        <p:spPr bwMode="auto">
          <a:xfrm>
            <a:off x="9172057" y="4278485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0" name="椭圆 149"/>
          <p:cNvSpPr/>
          <p:nvPr/>
        </p:nvSpPr>
        <p:spPr bwMode="auto">
          <a:xfrm>
            <a:off x="11141581" y="4799582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cxnSp>
        <p:nvCxnSpPr>
          <p:cNvPr id="151" name="直接连接符 150"/>
          <p:cNvCxnSpPr>
            <a:stCxn id="146" idx="6"/>
            <a:endCxn id="147" idx="3"/>
          </p:cNvCxnSpPr>
          <p:nvPr/>
        </p:nvCxnSpPr>
        <p:spPr>
          <a:xfrm flipV="1">
            <a:off x="9533701" y="5088564"/>
            <a:ext cx="392498" cy="362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/>
          <p:cNvCxnSpPr>
            <a:stCxn id="148" idx="6"/>
            <a:endCxn id="150" idx="3"/>
          </p:cNvCxnSpPr>
          <p:nvPr/>
        </p:nvCxnSpPr>
        <p:spPr>
          <a:xfrm flipV="1">
            <a:off x="10819472" y="5088564"/>
            <a:ext cx="371691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stCxn id="149" idx="5"/>
            <a:endCxn id="147" idx="1"/>
          </p:cNvCxnSpPr>
          <p:nvPr/>
        </p:nvCxnSpPr>
        <p:spPr>
          <a:xfrm>
            <a:off x="9461039" y="4567467"/>
            <a:ext cx="465160" cy="2816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stCxn id="147" idx="5"/>
            <a:endCxn id="148" idx="2"/>
          </p:cNvCxnSpPr>
          <p:nvPr/>
        </p:nvCxnSpPr>
        <p:spPr>
          <a:xfrm>
            <a:off x="10165599" y="5088564"/>
            <a:ext cx="315309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矩形 169"/>
              <p:cNvSpPr/>
              <p:nvPr/>
            </p:nvSpPr>
            <p:spPr>
              <a:xfrm>
                <a:off x="8933179" y="3728233"/>
                <a:ext cx="862479" cy="428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0" name="矩形 1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179" y="3728233"/>
                <a:ext cx="862479" cy="428451"/>
              </a:xfrm>
              <a:prstGeom prst="rect">
                <a:avLst/>
              </a:prstGeom>
              <a:blipFill rotWithShape="0">
                <a:blip r:embed="rId50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矩形 170"/>
              <p:cNvSpPr/>
              <p:nvPr/>
            </p:nvSpPr>
            <p:spPr>
              <a:xfrm>
                <a:off x="9079381" y="5610940"/>
                <a:ext cx="862479" cy="428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1" name="矩形 1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381" y="5610940"/>
                <a:ext cx="862479" cy="428451"/>
              </a:xfrm>
              <a:prstGeom prst="rect">
                <a:avLst/>
              </a:prstGeom>
              <a:blipFill rotWithShape="0">
                <a:blip r:embed="rId51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矩形 171"/>
              <p:cNvSpPr/>
              <p:nvPr/>
            </p:nvSpPr>
            <p:spPr>
              <a:xfrm>
                <a:off x="9822134" y="4361026"/>
                <a:ext cx="862479" cy="429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2" name="矩形 1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134" y="4361026"/>
                <a:ext cx="862479" cy="429733"/>
              </a:xfrm>
              <a:prstGeom prst="rect">
                <a:avLst/>
              </a:prstGeom>
              <a:blipFill rotWithShape="0">
                <a:blip r:embed="rId52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矩形 172"/>
              <p:cNvSpPr/>
              <p:nvPr/>
            </p:nvSpPr>
            <p:spPr>
              <a:xfrm>
                <a:off x="11423919" y="4533222"/>
                <a:ext cx="768082" cy="429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3" name="矩形 1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3919" y="4533222"/>
                <a:ext cx="768082" cy="429990"/>
              </a:xfrm>
              <a:prstGeom prst="rect">
                <a:avLst/>
              </a:prstGeom>
              <a:blipFill rotWithShape="0">
                <a:blip r:embed="rId53"/>
                <a:stretch>
                  <a:fillRect l="-2381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矩形 173"/>
              <p:cNvSpPr/>
              <p:nvPr/>
            </p:nvSpPr>
            <p:spPr>
              <a:xfrm>
                <a:off x="10840789" y="5255843"/>
                <a:ext cx="862479" cy="428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4" name="矩形 1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0789" y="5255843"/>
                <a:ext cx="862479" cy="428451"/>
              </a:xfrm>
              <a:prstGeom prst="rect">
                <a:avLst/>
              </a:prstGeom>
              <a:blipFill rotWithShape="0">
                <a:blip r:embed="rId5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2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0649">
            <a:off x="3641851" y="755650"/>
            <a:ext cx="4762500" cy="4762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61" y="5081524"/>
            <a:ext cx="3090678" cy="22555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71261" y="5307076"/>
            <a:ext cx="33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192519" y="5307076"/>
            <a:ext cx="33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683507" y="5288026"/>
            <a:ext cx="67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0.5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678327" y="5901960"/>
            <a:ext cx="6689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天蓝色：认为该原子对分子被判定为活性分子有消极贡献</a:t>
            </a:r>
            <a:endParaRPr lang="en-US" altLang="zh-CN" dirty="0" smtClean="0"/>
          </a:p>
          <a:p>
            <a:r>
              <a:rPr lang="zh-CN" altLang="en-US" dirty="0" smtClean="0"/>
              <a:t>亮红色：</a:t>
            </a:r>
            <a:r>
              <a:rPr lang="zh-CN" altLang="en-US" dirty="0"/>
              <a:t>认为该原子对分子被判定为活性分子</a:t>
            </a:r>
            <a:r>
              <a:rPr lang="zh-CN" altLang="en-US" dirty="0" smtClean="0"/>
              <a:t>有积极贡献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395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8105775" y="1530350"/>
            <a:ext cx="349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Training data 4000  </a:t>
            </a:r>
            <a:r>
              <a:rPr lang="en-US" altLang="zh-CN" dirty="0"/>
              <a:t>Test data </a:t>
            </a:r>
            <a:r>
              <a:rPr lang="zh-CN" altLang="en-US" dirty="0" smtClean="0"/>
              <a:t>387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105774" y="2799318"/>
            <a:ext cx="192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Valid data 100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876799" y="1755259"/>
            <a:ext cx="201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Training data 40387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76799" y="2799318"/>
            <a:ext cx="2019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Valid data 100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stCxn id="11" idx="3"/>
            <a:endCxn id="6" idx="1"/>
          </p:cNvCxnSpPr>
          <p:nvPr/>
        </p:nvCxnSpPr>
        <p:spPr>
          <a:xfrm flipV="1">
            <a:off x="6896298" y="1715016"/>
            <a:ext cx="1209477" cy="224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1" idx="3"/>
          </p:cNvCxnSpPr>
          <p:nvPr/>
        </p:nvCxnSpPr>
        <p:spPr>
          <a:xfrm>
            <a:off x="6896298" y="1939925"/>
            <a:ext cx="1209477" cy="40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105775" y="2164834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Test </a:t>
            </a:r>
            <a:r>
              <a:rPr lang="en-US" altLang="zh-CN" dirty="0"/>
              <a:t>data </a:t>
            </a:r>
            <a:r>
              <a:rPr lang="zh-CN" altLang="en-US" dirty="0" smtClean="0"/>
              <a:t>387</a:t>
            </a:r>
            <a:endParaRPr lang="zh-CN" altLang="en-US" dirty="0"/>
          </a:p>
        </p:txBody>
      </p:sp>
      <p:cxnSp>
        <p:nvCxnSpPr>
          <p:cNvPr id="28" name="直接箭头连接符 27"/>
          <p:cNvCxnSpPr>
            <a:stCxn id="7" idx="3"/>
            <a:endCxn id="10" idx="1"/>
          </p:cNvCxnSpPr>
          <p:nvPr/>
        </p:nvCxnSpPr>
        <p:spPr>
          <a:xfrm>
            <a:off x="6896298" y="2983984"/>
            <a:ext cx="1209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228725" y="2799318"/>
            <a:ext cx="3206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No binding strength information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228725" y="1779071"/>
            <a:ext cx="3280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Has binding strength information</a:t>
            </a:r>
            <a:endParaRPr lang="zh-CN" altLang="en-US" dirty="0"/>
          </a:p>
        </p:txBody>
      </p:sp>
      <p:graphicFrame>
        <p:nvGraphicFramePr>
          <p:cNvPr id="39" name="图表 38"/>
          <p:cNvGraphicFramePr/>
          <p:nvPr>
            <p:extLst>
              <p:ext uri="{D42A27DB-BD31-4B8C-83A1-F6EECF244321}">
                <p14:modId xmlns:p14="http://schemas.microsoft.com/office/powerpoint/2010/main" val="293810391"/>
              </p:ext>
            </p:extLst>
          </p:nvPr>
        </p:nvGraphicFramePr>
        <p:xfrm>
          <a:off x="5791398" y="3739634"/>
          <a:ext cx="4368602" cy="2398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95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1" t="3081" r="20507" b="47574"/>
          <a:stretch/>
        </p:blipFill>
        <p:spPr>
          <a:xfrm>
            <a:off x="861472" y="1501385"/>
            <a:ext cx="10560167" cy="38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2" y="0"/>
            <a:ext cx="9164668" cy="68735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319" y="1710531"/>
            <a:ext cx="571500" cy="5715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H="1">
            <a:off x="2019300" y="2109788"/>
            <a:ext cx="300038" cy="381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44" y="1710531"/>
            <a:ext cx="666750" cy="66675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1564482" y="2186781"/>
            <a:ext cx="95249" cy="71834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88" y="1620043"/>
            <a:ext cx="376238" cy="376238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3479007" y="1901031"/>
            <a:ext cx="188119" cy="5064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84" y="3253946"/>
            <a:ext cx="389341" cy="389341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 flipV="1">
            <a:off x="1500981" y="3043239"/>
            <a:ext cx="246857" cy="3381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819" y="4556125"/>
            <a:ext cx="776586" cy="77658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41" y="4602365"/>
            <a:ext cx="522785" cy="522785"/>
          </a:xfrm>
          <a:prstGeom prst="rect">
            <a:avLst/>
          </a:prstGeom>
        </p:spPr>
      </p:pic>
      <p:cxnSp>
        <p:nvCxnSpPr>
          <p:cNvPr id="25" name="直接连接符 24"/>
          <p:cNvCxnSpPr>
            <a:endCxn id="23" idx="0"/>
          </p:cNvCxnSpPr>
          <p:nvPr/>
        </p:nvCxnSpPr>
        <p:spPr>
          <a:xfrm flipH="1">
            <a:off x="3129112" y="4087018"/>
            <a:ext cx="599632" cy="46910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endCxn id="24" idx="0"/>
          </p:cNvCxnSpPr>
          <p:nvPr/>
        </p:nvCxnSpPr>
        <p:spPr>
          <a:xfrm>
            <a:off x="3723085" y="4181475"/>
            <a:ext cx="241449" cy="4208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831" y="4717257"/>
            <a:ext cx="423862" cy="423862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 flipH="1">
            <a:off x="4572286" y="4487760"/>
            <a:ext cx="4476" cy="2294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77" y="4667846"/>
            <a:ext cx="710604" cy="710604"/>
          </a:xfrm>
          <a:prstGeom prst="rect">
            <a:avLst/>
          </a:prstGeom>
        </p:spPr>
      </p:pic>
      <p:cxnSp>
        <p:nvCxnSpPr>
          <p:cNvPr id="34" name="直接连接符 33"/>
          <p:cNvCxnSpPr>
            <a:endCxn id="33" idx="0"/>
          </p:cNvCxnSpPr>
          <p:nvPr/>
        </p:nvCxnSpPr>
        <p:spPr>
          <a:xfrm>
            <a:off x="5347692" y="4418312"/>
            <a:ext cx="51087" cy="2495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07" y="3785882"/>
            <a:ext cx="588721" cy="588721"/>
          </a:xfrm>
          <a:prstGeom prst="rect">
            <a:avLst/>
          </a:prstGeom>
        </p:spPr>
      </p:pic>
      <p:cxnSp>
        <p:nvCxnSpPr>
          <p:cNvPr id="37" name="直接连接符 36"/>
          <p:cNvCxnSpPr>
            <a:endCxn id="36" idx="1"/>
          </p:cNvCxnSpPr>
          <p:nvPr/>
        </p:nvCxnSpPr>
        <p:spPr>
          <a:xfrm>
            <a:off x="5264646" y="3882530"/>
            <a:ext cx="1010061" cy="1977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9084837" y="1484114"/>
            <a:ext cx="2879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从图卷积</a:t>
            </a:r>
            <a:r>
              <a:rPr lang="zh-CN" altLang="en-US" dirty="0" smtClean="0"/>
              <a:t>神经网络中</a:t>
            </a:r>
            <a:r>
              <a:rPr lang="zh-CN" altLang="en-US" dirty="0"/>
              <a:t>获取分子结构可视化</a:t>
            </a:r>
            <a:r>
              <a:rPr lang="zh-CN" altLang="en-US" dirty="0" smtClean="0"/>
              <a:t>特征</a:t>
            </a:r>
            <a:endParaRPr lang="en-US" altLang="zh-CN" dirty="0"/>
          </a:p>
        </p:txBody>
      </p:sp>
      <p:cxnSp>
        <p:nvCxnSpPr>
          <p:cNvPr id="50" name="直接箭头连接符 49"/>
          <p:cNvCxnSpPr/>
          <p:nvPr/>
        </p:nvCxnSpPr>
        <p:spPr>
          <a:xfrm flipH="1" flipV="1">
            <a:off x="4932255" y="1191780"/>
            <a:ext cx="2145187" cy="26223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7079038" y="3267858"/>
            <a:ext cx="1042017" cy="546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7254023" y="2990859"/>
                <a:ext cx="86703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023" y="2990859"/>
                <a:ext cx="867032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6983668" y="1362358"/>
                <a:ext cx="5965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8" y="1362358"/>
                <a:ext cx="596510" cy="27699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5049437" y="1035583"/>
                <a:ext cx="98244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37" y="1035583"/>
                <a:ext cx="982448" cy="27699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9084836" y="2463818"/>
            <a:ext cx="2879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从预测结果获取数据分布特征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585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" y="0"/>
            <a:ext cx="9144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15" y="1660154"/>
            <a:ext cx="642620" cy="64262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H="1">
            <a:off x="1534955" y="2099177"/>
            <a:ext cx="12000" cy="7964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59" y="2021786"/>
            <a:ext cx="561975" cy="561975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 flipH="1">
            <a:off x="1500189" y="2412644"/>
            <a:ext cx="779857" cy="6710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90" y="4063497"/>
            <a:ext cx="586146" cy="586146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>
            <a:off x="1609725" y="3590661"/>
            <a:ext cx="28575" cy="54318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968" y="1983686"/>
            <a:ext cx="600075" cy="600075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 flipH="1">
            <a:off x="1999059" y="2471738"/>
            <a:ext cx="734646" cy="6119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970484" y="3319066"/>
            <a:ext cx="172641" cy="133057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17" y="4454547"/>
            <a:ext cx="603720" cy="60372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37" y="4867275"/>
            <a:ext cx="692675" cy="692675"/>
          </a:xfrm>
          <a:prstGeom prst="rect">
            <a:avLst/>
          </a:prstGeom>
        </p:spPr>
      </p:pic>
      <p:cxnSp>
        <p:nvCxnSpPr>
          <p:cNvPr id="39" name="直接连接符 38"/>
          <p:cNvCxnSpPr/>
          <p:nvPr/>
        </p:nvCxnSpPr>
        <p:spPr>
          <a:xfrm>
            <a:off x="2020071" y="3196966"/>
            <a:ext cx="716779" cy="19719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" name="图片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941" y="2540251"/>
            <a:ext cx="603250" cy="603250"/>
          </a:xfrm>
          <a:prstGeom prst="rect">
            <a:avLst/>
          </a:prstGeom>
        </p:spPr>
      </p:pic>
      <p:cxnSp>
        <p:nvCxnSpPr>
          <p:cNvPr id="42" name="直接连接符 41"/>
          <p:cNvCxnSpPr/>
          <p:nvPr/>
        </p:nvCxnSpPr>
        <p:spPr>
          <a:xfrm flipH="1">
            <a:off x="3771874" y="3038475"/>
            <a:ext cx="321067" cy="2808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6" name="图片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265" y="4937760"/>
            <a:ext cx="579453" cy="579453"/>
          </a:xfrm>
          <a:prstGeom prst="rect">
            <a:avLst/>
          </a:prstGeom>
        </p:spPr>
      </p:pic>
      <p:cxnSp>
        <p:nvCxnSpPr>
          <p:cNvPr id="49" name="直接连接符 48"/>
          <p:cNvCxnSpPr/>
          <p:nvPr/>
        </p:nvCxnSpPr>
        <p:spPr>
          <a:xfrm>
            <a:off x="3100603" y="4182907"/>
            <a:ext cx="671271" cy="98599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H="1" flipV="1">
            <a:off x="4546600" y="1660154"/>
            <a:ext cx="1709420" cy="14235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V="1">
            <a:off x="6256020" y="2643188"/>
            <a:ext cx="1230813" cy="4405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图片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53" y="2859761"/>
            <a:ext cx="674409" cy="674409"/>
          </a:xfrm>
          <a:prstGeom prst="rect">
            <a:avLst/>
          </a:prstGeom>
        </p:spPr>
      </p:pic>
      <p:cxnSp>
        <p:nvCxnSpPr>
          <p:cNvPr id="63" name="直接连接符 62"/>
          <p:cNvCxnSpPr/>
          <p:nvPr/>
        </p:nvCxnSpPr>
        <p:spPr>
          <a:xfrm flipH="1">
            <a:off x="3839991" y="3263900"/>
            <a:ext cx="1062210" cy="3600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9" name="图片 6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91" y="2761665"/>
            <a:ext cx="462954" cy="462954"/>
          </a:xfrm>
          <a:prstGeom prst="rect">
            <a:avLst/>
          </a:prstGeom>
        </p:spPr>
      </p:pic>
      <p:cxnSp>
        <p:nvCxnSpPr>
          <p:cNvPr id="70" name="直接连接符 69"/>
          <p:cNvCxnSpPr/>
          <p:nvPr/>
        </p:nvCxnSpPr>
        <p:spPr>
          <a:xfrm flipH="1">
            <a:off x="2934648" y="3143501"/>
            <a:ext cx="328782" cy="4804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4" name="图片 7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69" y="3038475"/>
            <a:ext cx="741521" cy="741521"/>
          </a:xfrm>
          <a:prstGeom prst="rect">
            <a:avLst/>
          </a:prstGeom>
        </p:spPr>
      </p:pic>
      <p:cxnSp>
        <p:nvCxnSpPr>
          <p:cNvPr id="75" name="直接连接符 74"/>
          <p:cNvCxnSpPr/>
          <p:nvPr/>
        </p:nvCxnSpPr>
        <p:spPr>
          <a:xfrm flipH="1">
            <a:off x="7401962" y="3624273"/>
            <a:ext cx="84871" cy="30002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6983668" y="1362358"/>
                <a:ext cx="5965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8" y="1362358"/>
                <a:ext cx="596510" cy="27699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6983668" y="2345392"/>
                <a:ext cx="86703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8" y="2345392"/>
                <a:ext cx="867032" cy="27699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4365988" y="1463540"/>
                <a:ext cx="98244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988" y="1463540"/>
                <a:ext cx="982448" cy="27699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9084837" y="1484114"/>
            <a:ext cx="2879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从图卷积</a:t>
            </a:r>
            <a:r>
              <a:rPr lang="zh-CN" altLang="en-US" dirty="0" smtClean="0"/>
              <a:t>神经网络中</a:t>
            </a:r>
            <a:r>
              <a:rPr lang="zh-CN" altLang="en-US" dirty="0"/>
              <a:t>获取分子结构可视化</a:t>
            </a:r>
            <a:r>
              <a:rPr lang="zh-CN" altLang="en-US" dirty="0" smtClean="0"/>
              <a:t>特征</a:t>
            </a:r>
            <a:endParaRPr lang="en-US" altLang="zh-CN" dirty="0"/>
          </a:p>
        </p:txBody>
      </p:sp>
      <p:sp>
        <p:nvSpPr>
          <p:cNvPr id="33" name="矩形 32"/>
          <p:cNvSpPr/>
          <p:nvPr/>
        </p:nvSpPr>
        <p:spPr>
          <a:xfrm>
            <a:off x="9084836" y="2463818"/>
            <a:ext cx="2879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从预测结果获取数据分布特征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30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54" y="182622"/>
            <a:ext cx="2497978" cy="24979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330" y="204533"/>
            <a:ext cx="2321795" cy="2321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321" y="292313"/>
            <a:ext cx="2304585" cy="2304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62" y="243880"/>
            <a:ext cx="2337123" cy="23371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29" y="304809"/>
            <a:ext cx="2321796" cy="23217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06" y="2415317"/>
            <a:ext cx="2304585" cy="23045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499" y="2349499"/>
            <a:ext cx="2304585" cy="23045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382" y="2349499"/>
            <a:ext cx="2304585" cy="23045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718" y="2349499"/>
            <a:ext cx="2304585" cy="23045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937" y="2364460"/>
            <a:ext cx="2304585" cy="23045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24" y="4454619"/>
            <a:ext cx="2304585" cy="23045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499" y="4388801"/>
            <a:ext cx="2324857" cy="232485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997" y="4406899"/>
            <a:ext cx="2304585" cy="23045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97" y="4406899"/>
            <a:ext cx="2304585" cy="23045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13" y="4406899"/>
            <a:ext cx="2304585" cy="23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0649">
            <a:off x="1992522" y="865357"/>
            <a:ext cx="3794144" cy="37941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61" y="5081524"/>
            <a:ext cx="3090678" cy="2255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71261" y="5307076"/>
            <a:ext cx="33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192519" y="5307076"/>
            <a:ext cx="33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683507" y="5288026"/>
            <a:ext cx="67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0.5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0374">
            <a:off x="6741201" y="831661"/>
            <a:ext cx="3794144" cy="37941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78327" y="5901960"/>
            <a:ext cx="6689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天蓝色：认为该原子对分子被判定为活性分子有消极贡献</a:t>
            </a:r>
            <a:endParaRPr lang="en-US" altLang="zh-CN" dirty="0" smtClean="0"/>
          </a:p>
          <a:p>
            <a:r>
              <a:rPr lang="zh-CN" altLang="en-US" dirty="0" smtClean="0"/>
              <a:t>亮红色：</a:t>
            </a:r>
            <a:r>
              <a:rPr lang="zh-CN" altLang="en-US" dirty="0"/>
              <a:t>认为该原子对分子被判定为活性分子</a:t>
            </a:r>
            <a:r>
              <a:rPr lang="zh-CN" altLang="en-US" dirty="0" smtClean="0"/>
              <a:t>有积极贡献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549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Thanks for your attention!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83355" y="5185459"/>
            <a:ext cx="2225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Faster Drug Discovery</a:t>
            </a:r>
          </a:p>
        </p:txBody>
      </p:sp>
    </p:spTree>
    <p:extLst>
      <p:ext uri="{BB962C8B-B14F-4D97-AF65-F5344CB8AC3E}">
        <p14:creationId xmlns:p14="http://schemas.microsoft.com/office/powerpoint/2010/main" val="429057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1641649" y="3020152"/>
            <a:ext cx="8894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消息传递神经网络中获取分子结构可视化特征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消息</a:t>
            </a:r>
            <a:r>
              <a:rPr lang="zh-CN" altLang="en-US" dirty="0"/>
              <a:t>传递</a:t>
            </a:r>
            <a:r>
              <a:rPr lang="zh-CN" altLang="en-US" dirty="0" smtClean="0"/>
              <a:t>神经网络中获取分子库分布的可视化</a:t>
            </a:r>
            <a:r>
              <a:rPr lang="zh-CN" altLang="en-US" dirty="0"/>
              <a:t>特征</a:t>
            </a:r>
          </a:p>
          <a:p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7132720" y="727074"/>
            <a:ext cx="4762500" cy="4920758"/>
            <a:chOff x="7132720" y="727074"/>
            <a:chExt cx="4762500" cy="492075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60649">
              <a:off x="7132720" y="727074"/>
              <a:ext cx="4762500" cy="47625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2130" y="5052948"/>
              <a:ext cx="3090678" cy="22555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7762130" y="5278500"/>
              <a:ext cx="338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683388" y="5278500"/>
              <a:ext cx="338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174376" y="5259450"/>
              <a:ext cx="67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0.5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9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466168" y="6231890"/>
            <a:ext cx="2743200" cy="365125"/>
          </a:xfrm>
        </p:spPr>
        <p:txBody>
          <a:bodyPr/>
          <a:lstStyle/>
          <a:p>
            <a:fld id="{ADBCE8D8-8790-40C0-B505-5C08F7D6F34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圆角矩形 2"/>
          <p:cNvSpPr/>
          <p:nvPr/>
        </p:nvSpPr>
        <p:spPr bwMode="auto">
          <a:xfrm>
            <a:off x="1300489" y="1422694"/>
            <a:ext cx="4584526" cy="299371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2623864" y="1660166"/>
            <a:ext cx="288099" cy="288099"/>
            <a:chOff x="2204764" y="1903434"/>
            <a:chExt cx="288099" cy="288099"/>
          </a:xfrm>
        </p:grpSpPr>
        <p:sp>
          <p:nvSpPr>
            <p:cNvPr id="7" name="椭圆 6"/>
            <p:cNvSpPr/>
            <p:nvPr/>
          </p:nvSpPr>
          <p:spPr bwMode="auto">
            <a:xfrm>
              <a:off x="2204764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9" name="直接连接符 8"/>
            <p:cNvCxnSpPr>
              <a:stCxn id="7" idx="1"/>
              <a:endCxn id="7" idx="5"/>
            </p:cNvCxnSpPr>
            <p:nvPr/>
          </p:nvCxnSpPr>
          <p:spPr>
            <a:xfrm>
              <a:off x="2246955" y="1945625"/>
              <a:ext cx="203717" cy="2037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7" idx="3"/>
              <a:endCxn id="7" idx="7"/>
            </p:cNvCxnSpPr>
            <p:nvPr/>
          </p:nvCxnSpPr>
          <p:spPr>
            <a:xfrm flipV="1">
              <a:off x="2246955" y="1945625"/>
              <a:ext cx="203717" cy="2037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086706" y="1660166"/>
            <a:ext cx="288099" cy="288099"/>
            <a:chOff x="1667606" y="1903434"/>
            <a:chExt cx="288099" cy="288099"/>
          </a:xfrm>
        </p:grpSpPr>
        <p:sp>
          <p:nvSpPr>
            <p:cNvPr id="6" name="椭圆 5"/>
            <p:cNvSpPr/>
            <p:nvPr/>
          </p:nvSpPr>
          <p:spPr bwMode="auto">
            <a:xfrm>
              <a:off x="1667606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13" name="直接连接符 12"/>
            <p:cNvCxnSpPr>
              <a:stCxn id="6" idx="2"/>
              <a:endCxn id="6" idx="6"/>
            </p:cNvCxnSpPr>
            <p:nvPr/>
          </p:nvCxnSpPr>
          <p:spPr>
            <a:xfrm>
              <a:off x="1667606" y="2047484"/>
              <a:ext cx="28809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2731833">
            <a:off x="1549548" y="1660166"/>
            <a:ext cx="288099" cy="288099"/>
            <a:chOff x="3768873" y="1903434"/>
            <a:chExt cx="288099" cy="288099"/>
          </a:xfrm>
        </p:grpSpPr>
        <p:sp>
          <p:nvSpPr>
            <p:cNvPr id="4" name="椭圆 3"/>
            <p:cNvSpPr/>
            <p:nvPr/>
          </p:nvSpPr>
          <p:spPr bwMode="auto">
            <a:xfrm>
              <a:off x="3768873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15" name="直接连接符 14"/>
            <p:cNvCxnSpPr>
              <a:stCxn id="4" idx="0"/>
              <a:endCxn id="4" idx="2"/>
            </p:cNvCxnSpPr>
            <p:nvPr/>
          </p:nvCxnSpPr>
          <p:spPr>
            <a:xfrm flipH="1">
              <a:off x="3768873" y="1903434"/>
              <a:ext cx="144050" cy="144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4" idx="2"/>
              <a:endCxn id="4" idx="4"/>
            </p:cNvCxnSpPr>
            <p:nvPr/>
          </p:nvCxnSpPr>
          <p:spPr>
            <a:xfrm>
              <a:off x="3768873" y="2047484"/>
              <a:ext cx="144050" cy="14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4" idx="4"/>
              <a:endCxn id="4" idx="6"/>
            </p:cNvCxnSpPr>
            <p:nvPr/>
          </p:nvCxnSpPr>
          <p:spPr>
            <a:xfrm flipV="1">
              <a:off x="3912923" y="2047484"/>
              <a:ext cx="144049" cy="14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4" idx="0"/>
              <a:endCxn id="4" idx="6"/>
            </p:cNvCxnSpPr>
            <p:nvPr/>
          </p:nvCxnSpPr>
          <p:spPr>
            <a:xfrm>
              <a:off x="3912923" y="1903434"/>
              <a:ext cx="144049" cy="144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/>
        </p:nvSpPr>
        <p:spPr bwMode="auto">
          <a:xfrm>
            <a:off x="1527627" y="2284254"/>
            <a:ext cx="994943" cy="1736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 bwMode="auto">
          <a:xfrm>
            <a:off x="2685383" y="2284254"/>
            <a:ext cx="986849" cy="1736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 24"/>
          <p:cNvSpPr/>
          <p:nvPr/>
        </p:nvSpPr>
        <p:spPr bwMode="auto">
          <a:xfrm>
            <a:off x="3835044" y="2284254"/>
            <a:ext cx="1028700" cy="1736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6" name="矩形 25"/>
          <p:cNvSpPr/>
          <p:nvPr/>
        </p:nvSpPr>
        <p:spPr bwMode="auto">
          <a:xfrm>
            <a:off x="5090882" y="2391806"/>
            <a:ext cx="563129" cy="2057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 bwMode="auto">
          <a:xfrm>
            <a:off x="5090882" y="2704226"/>
            <a:ext cx="563129" cy="2057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8" name="圆角矩形 27"/>
          <p:cNvSpPr/>
          <p:nvPr/>
        </p:nvSpPr>
        <p:spPr bwMode="auto">
          <a:xfrm>
            <a:off x="6564865" y="1422694"/>
            <a:ext cx="2418071" cy="480919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7869636" y="1669826"/>
            <a:ext cx="288099" cy="288099"/>
            <a:chOff x="2204764" y="1903434"/>
            <a:chExt cx="288099" cy="288099"/>
          </a:xfrm>
        </p:grpSpPr>
        <p:sp>
          <p:nvSpPr>
            <p:cNvPr id="32" name="椭圆 31"/>
            <p:cNvSpPr/>
            <p:nvPr/>
          </p:nvSpPr>
          <p:spPr bwMode="auto">
            <a:xfrm>
              <a:off x="2204764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/>
            <p:cNvCxnSpPr>
              <a:stCxn id="32" idx="1"/>
              <a:endCxn id="32" idx="5"/>
            </p:cNvCxnSpPr>
            <p:nvPr/>
          </p:nvCxnSpPr>
          <p:spPr>
            <a:xfrm>
              <a:off x="2246955" y="1945625"/>
              <a:ext cx="203717" cy="2037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32" idx="3"/>
              <a:endCxn id="32" idx="7"/>
            </p:cNvCxnSpPr>
            <p:nvPr/>
          </p:nvCxnSpPr>
          <p:spPr>
            <a:xfrm flipV="1">
              <a:off x="2246955" y="1945625"/>
              <a:ext cx="203717" cy="2037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7332478" y="1669826"/>
            <a:ext cx="288099" cy="288099"/>
            <a:chOff x="1667606" y="1903434"/>
            <a:chExt cx="288099" cy="288099"/>
          </a:xfrm>
        </p:grpSpPr>
        <p:sp>
          <p:nvSpPr>
            <p:cNvPr id="36" name="椭圆 35"/>
            <p:cNvSpPr/>
            <p:nvPr/>
          </p:nvSpPr>
          <p:spPr bwMode="auto">
            <a:xfrm>
              <a:off x="1667606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/>
            <p:cNvCxnSpPr>
              <a:stCxn id="36" idx="2"/>
              <a:endCxn id="36" idx="6"/>
            </p:cNvCxnSpPr>
            <p:nvPr/>
          </p:nvCxnSpPr>
          <p:spPr>
            <a:xfrm>
              <a:off x="1667606" y="2047484"/>
              <a:ext cx="28809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 rot="2731833">
            <a:off x="6795320" y="1669826"/>
            <a:ext cx="288099" cy="288099"/>
            <a:chOff x="3768873" y="1903434"/>
            <a:chExt cx="288099" cy="288099"/>
          </a:xfrm>
        </p:grpSpPr>
        <p:sp>
          <p:nvSpPr>
            <p:cNvPr id="39" name="椭圆 38"/>
            <p:cNvSpPr/>
            <p:nvPr/>
          </p:nvSpPr>
          <p:spPr bwMode="auto">
            <a:xfrm>
              <a:off x="3768873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40" name="直接连接符 39"/>
            <p:cNvCxnSpPr>
              <a:stCxn id="39" idx="0"/>
              <a:endCxn id="39" idx="2"/>
            </p:cNvCxnSpPr>
            <p:nvPr/>
          </p:nvCxnSpPr>
          <p:spPr>
            <a:xfrm flipH="1">
              <a:off x="3768873" y="1903434"/>
              <a:ext cx="144050" cy="144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9" idx="2"/>
              <a:endCxn id="39" idx="4"/>
            </p:cNvCxnSpPr>
            <p:nvPr/>
          </p:nvCxnSpPr>
          <p:spPr>
            <a:xfrm>
              <a:off x="3768873" y="2047484"/>
              <a:ext cx="144050" cy="14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39" idx="4"/>
              <a:endCxn id="39" idx="6"/>
            </p:cNvCxnSpPr>
            <p:nvPr/>
          </p:nvCxnSpPr>
          <p:spPr>
            <a:xfrm flipV="1">
              <a:off x="3912923" y="2047484"/>
              <a:ext cx="144049" cy="14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9" idx="0"/>
              <a:endCxn id="39" idx="6"/>
            </p:cNvCxnSpPr>
            <p:nvPr/>
          </p:nvCxnSpPr>
          <p:spPr>
            <a:xfrm>
              <a:off x="3912923" y="1903434"/>
              <a:ext cx="144049" cy="144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 bwMode="auto">
          <a:xfrm>
            <a:off x="6836572" y="2323821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6" name="矩形 45"/>
          <p:cNvSpPr/>
          <p:nvPr/>
        </p:nvSpPr>
        <p:spPr bwMode="auto">
          <a:xfrm>
            <a:off x="6836572" y="2650152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7" name="矩形 46"/>
          <p:cNvSpPr/>
          <p:nvPr/>
        </p:nvSpPr>
        <p:spPr bwMode="auto">
          <a:xfrm>
            <a:off x="6836572" y="2981676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8" name="矩形 47"/>
          <p:cNvSpPr/>
          <p:nvPr/>
        </p:nvSpPr>
        <p:spPr bwMode="auto">
          <a:xfrm>
            <a:off x="6836572" y="3308007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 bwMode="auto">
          <a:xfrm>
            <a:off x="6836572" y="3601119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50" name="矩形 49"/>
          <p:cNvSpPr/>
          <p:nvPr/>
        </p:nvSpPr>
        <p:spPr bwMode="auto">
          <a:xfrm>
            <a:off x="6836572" y="3927450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51" name="矩形 50"/>
          <p:cNvSpPr/>
          <p:nvPr/>
        </p:nvSpPr>
        <p:spPr bwMode="auto">
          <a:xfrm>
            <a:off x="6836572" y="4258974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52" name="矩形 51"/>
          <p:cNvSpPr/>
          <p:nvPr/>
        </p:nvSpPr>
        <p:spPr bwMode="auto">
          <a:xfrm>
            <a:off x="6836572" y="4585305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53" name="矩形 52"/>
          <p:cNvSpPr/>
          <p:nvPr/>
        </p:nvSpPr>
        <p:spPr bwMode="auto">
          <a:xfrm>
            <a:off x="6836572" y="4900940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54" name="矩形 53"/>
          <p:cNvSpPr/>
          <p:nvPr/>
        </p:nvSpPr>
        <p:spPr bwMode="auto">
          <a:xfrm>
            <a:off x="6836572" y="5232464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791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矩形 2"/>
          <p:cNvSpPr/>
          <p:nvPr/>
        </p:nvSpPr>
        <p:spPr bwMode="auto">
          <a:xfrm>
            <a:off x="646206" y="618565"/>
            <a:ext cx="215153" cy="941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81069" y="1113263"/>
            <a:ext cx="516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Class Activation Map (</a:t>
            </a:r>
            <a:r>
              <a:rPr lang="zh-CN" altLang="en-US" dirty="0" smtClean="0"/>
              <a:t>类激活映射</a:t>
            </a:r>
            <a:r>
              <a:rPr lang="en-US" altLang="zh-CN" dirty="0" smtClean="0"/>
              <a:t>,</a:t>
            </a:r>
            <a:r>
              <a:rPr lang="en-US" altLang="zh-CN" b="1" dirty="0" smtClean="0"/>
              <a:t>Grad-CAM)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03674" y="2113574"/>
            <a:ext cx="3023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Cam/Grad-CAM/</a:t>
            </a:r>
            <a:r>
              <a:rPr lang="en-US" altLang="zh-CN" dirty="0"/>
              <a:t> </a:t>
            </a:r>
            <a:r>
              <a:rPr lang="en-US" altLang="zh-CN" dirty="0" smtClean="0"/>
              <a:t>Grad-CAM++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440268" y="517558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Jason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Yosinski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Jeff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Clune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Anh Nguyen, Thomas Fuchs,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Hod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Lipson.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Understanding 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Neural Networks Through Deep Visualization.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arXiv:1506.06579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2015</a:t>
            </a:r>
            <a:endParaRPr lang="zh-CN" altLang="en-US" sz="1100" dirty="0"/>
          </a:p>
        </p:txBody>
      </p:sp>
      <p:sp>
        <p:nvSpPr>
          <p:cNvPr id="7" name="矩形 6"/>
          <p:cNvSpPr/>
          <p:nvPr/>
        </p:nvSpPr>
        <p:spPr>
          <a:xfrm>
            <a:off x="4440268" y="470659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Matthew D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Zeiler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Rob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Fergus. 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Visualizing and Understanding Convolutional Networks.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arXiv:1311.2901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2013</a:t>
            </a:r>
            <a:endParaRPr lang="zh-CN" altLang="en-US" sz="1100" dirty="0"/>
          </a:p>
        </p:txBody>
      </p:sp>
      <p:sp>
        <p:nvSpPr>
          <p:cNvPr id="10" name="矩形 9"/>
          <p:cNvSpPr/>
          <p:nvPr/>
        </p:nvSpPr>
        <p:spPr>
          <a:xfrm>
            <a:off x="4440268" y="6232861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Aditya Chattopadhyay,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Anirban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Sarkar,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Prantik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Howlader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Vineeth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N </a:t>
            </a:r>
            <a:r>
              <a:rPr lang="en-US" altLang="zh-CN" sz="1100" dirty="0" err="1" smtClean="0">
                <a:solidFill>
                  <a:srgbClr val="000000"/>
                </a:solidFill>
                <a:latin typeface="Helvetica Neue"/>
              </a:rPr>
              <a:t>Balasubramanian.Grad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-CAM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++: Generalized Gradient-based Visual Explanations for Deep Convolutional Networks.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arXiv:1506.06579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2017</a:t>
            </a:r>
            <a:endParaRPr lang="zh-CN" altLang="en-US" sz="1100" dirty="0"/>
          </a:p>
        </p:txBody>
      </p:sp>
      <p:sp>
        <p:nvSpPr>
          <p:cNvPr id="11" name="矩形 10"/>
          <p:cNvSpPr/>
          <p:nvPr/>
        </p:nvSpPr>
        <p:spPr>
          <a:xfrm>
            <a:off x="4440268" y="5630524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Ramprasaath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R.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Selvaraju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Michael Cogswell, Abhishek Das, Ramakrishna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Vedantam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Devi Parikh,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Dhruv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Batra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. Grad-CAM: Visual Explanations from Deep Networks via Gradient-based Localization.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arXiv:1610.02391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2019</a:t>
            </a:r>
            <a:endParaRPr lang="zh-CN" altLang="en-US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4871737" y="1933523"/>
                <a:ext cx="495649" cy="686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737" y="1933523"/>
                <a:ext cx="495649" cy="68634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4871737" y="2767280"/>
                <a:ext cx="1801519" cy="725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737" y="2767280"/>
                <a:ext cx="1801519" cy="7255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4819958" y="3640215"/>
                <a:ext cx="310771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𝐺𝑟𝑎𝑑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𝐶𝑎𝑚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58" y="3640215"/>
                <a:ext cx="3107710" cy="6721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1003674" y="520132"/>
            <a:ext cx="329962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CNN</a:t>
            </a:r>
            <a:r>
              <a:rPr lang="en-US" altLang="zh-CN" sz="2400" b="1" dirty="0"/>
              <a:t> </a:t>
            </a:r>
            <a:r>
              <a:rPr lang="en-US" altLang="zh-CN" sz="2400" b="1" dirty="0"/>
              <a:t>Visual Explanations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622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723907" y="6422253"/>
            <a:ext cx="333742" cy="365125"/>
          </a:xfrm>
        </p:spPr>
        <p:txBody>
          <a:bodyPr/>
          <a:lstStyle/>
          <a:p>
            <a:fld id="{ADBCE8D8-8790-40C0-B505-5C08F7D6F34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矩形 2"/>
          <p:cNvSpPr/>
          <p:nvPr/>
        </p:nvSpPr>
        <p:spPr bwMode="auto">
          <a:xfrm>
            <a:off x="239597" y="265251"/>
            <a:ext cx="215153" cy="941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52883" y="764856"/>
            <a:ext cx="516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Class Activation Map (</a:t>
            </a:r>
            <a:r>
              <a:rPr lang="zh-CN" altLang="en-US" dirty="0" smtClean="0"/>
              <a:t>类激活映射</a:t>
            </a:r>
            <a:r>
              <a:rPr lang="en-US" altLang="zh-CN" dirty="0" smtClean="0"/>
              <a:t>,</a:t>
            </a:r>
            <a:r>
              <a:rPr lang="en-US" altLang="zh-CN" b="1" dirty="0" smtClean="0"/>
              <a:t>Grad-CAM)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4744478" y="5181056"/>
                <a:ext cx="2897332" cy="725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𝐿𝑢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478" y="5181056"/>
                <a:ext cx="2897332" cy="7255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9249072" y="3282977"/>
                <a:ext cx="2424510" cy="330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𝐺𝑟𝑎𝑑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𝐶𝑎𝑚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CN" dirty="0" smtClean="0"/>
                  <a:t>=</a:t>
                </a:r>
                <a:endParaRPr lang="zh-CN" altLang="en-US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072" y="3282977"/>
                <a:ext cx="2424510" cy="330540"/>
              </a:xfrm>
              <a:prstGeom prst="rect">
                <a:avLst/>
              </a:prstGeom>
              <a:blipFill rotWithShape="0">
                <a:blip r:embed="rId3"/>
                <a:stretch>
                  <a:fillRect l="-3266" t="-142593" r="-5025" b="-212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555902" y="162752"/>
            <a:ext cx="3299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CNN</a:t>
            </a:r>
            <a:r>
              <a:rPr lang="en-US" altLang="zh-CN" sz="2400" b="1" dirty="0"/>
              <a:t> Visual </a:t>
            </a:r>
            <a:r>
              <a:rPr lang="en-US" altLang="zh-CN" sz="2400" b="1" dirty="0" smtClean="0"/>
              <a:t>Explanations</a:t>
            </a:r>
            <a:endParaRPr lang="en-US" altLang="zh-CN" sz="2400" b="1" dirty="0"/>
          </a:p>
        </p:txBody>
      </p:sp>
      <p:grpSp>
        <p:nvGrpSpPr>
          <p:cNvPr id="36" name="组合 35"/>
          <p:cNvGrpSpPr/>
          <p:nvPr/>
        </p:nvGrpSpPr>
        <p:grpSpPr>
          <a:xfrm>
            <a:off x="2205713" y="2814318"/>
            <a:ext cx="494186" cy="1346462"/>
            <a:chOff x="3738433" y="2756128"/>
            <a:chExt cx="295794" cy="1346462"/>
          </a:xfrm>
        </p:grpSpPr>
        <p:sp>
          <p:nvSpPr>
            <p:cNvPr id="18" name="矩形 17"/>
            <p:cNvSpPr/>
            <p:nvPr/>
          </p:nvSpPr>
          <p:spPr bwMode="auto">
            <a:xfrm>
              <a:off x="3738433" y="3177036"/>
              <a:ext cx="198828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0" name="平行四边形 19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3937263" y="3574645"/>
              <a:ext cx="96964" cy="527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2895281" y="3079134"/>
            <a:ext cx="555127" cy="1010029"/>
            <a:chOff x="3738433" y="2756128"/>
            <a:chExt cx="295794" cy="1341197"/>
          </a:xfrm>
        </p:grpSpPr>
        <p:sp>
          <p:nvSpPr>
            <p:cNvPr id="46" name="矩形 45"/>
            <p:cNvSpPr/>
            <p:nvPr/>
          </p:nvSpPr>
          <p:spPr bwMode="auto">
            <a:xfrm>
              <a:off x="3738433" y="3177037"/>
              <a:ext cx="229914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7" name="平行四边形 46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3968347" y="3574645"/>
              <a:ext cx="65880" cy="522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3698698" y="3234363"/>
            <a:ext cx="667964" cy="733377"/>
            <a:chOff x="3738433" y="2756128"/>
            <a:chExt cx="295794" cy="1341195"/>
          </a:xfrm>
        </p:grpSpPr>
        <p:sp>
          <p:nvSpPr>
            <p:cNvPr id="51" name="矩形 50"/>
            <p:cNvSpPr/>
            <p:nvPr/>
          </p:nvSpPr>
          <p:spPr bwMode="auto">
            <a:xfrm>
              <a:off x="3738433" y="3177036"/>
              <a:ext cx="261275" cy="9202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2" name="平行四边形 51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999708" y="3574645"/>
              <a:ext cx="34519" cy="522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1582158" y="2586989"/>
            <a:ext cx="379487" cy="1618245"/>
            <a:chOff x="3738433" y="2756128"/>
            <a:chExt cx="295794" cy="1346462"/>
          </a:xfrm>
        </p:grpSpPr>
        <p:sp>
          <p:nvSpPr>
            <p:cNvPr id="56" name="矩形 55"/>
            <p:cNvSpPr/>
            <p:nvPr/>
          </p:nvSpPr>
          <p:spPr bwMode="auto">
            <a:xfrm>
              <a:off x="3738433" y="3177036"/>
              <a:ext cx="198828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937263" y="3574645"/>
              <a:ext cx="96964" cy="527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1014189" y="2336177"/>
            <a:ext cx="245035" cy="2094836"/>
            <a:chOff x="3738433" y="2756128"/>
            <a:chExt cx="295794" cy="1346462"/>
          </a:xfrm>
        </p:grpSpPr>
        <p:sp>
          <p:nvSpPr>
            <p:cNvPr id="61" name="矩形 60"/>
            <p:cNvSpPr/>
            <p:nvPr/>
          </p:nvSpPr>
          <p:spPr bwMode="auto">
            <a:xfrm>
              <a:off x="3738433" y="3177036"/>
              <a:ext cx="198828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2" name="平行四边形 61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3937263" y="3574645"/>
              <a:ext cx="96964" cy="527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74"/>
          <p:cNvSpPr txBox="1"/>
          <p:nvPr/>
        </p:nvSpPr>
        <p:spPr>
          <a:xfrm>
            <a:off x="1792370" y="4344506"/>
            <a:ext cx="217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Convolutional layers</a:t>
            </a:r>
            <a:endParaRPr lang="zh-CN" altLang="en-US" dirty="0"/>
          </a:p>
        </p:txBody>
      </p:sp>
      <p:grpSp>
        <p:nvGrpSpPr>
          <p:cNvPr id="80" name="组合 79"/>
          <p:cNvGrpSpPr/>
          <p:nvPr/>
        </p:nvGrpSpPr>
        <p:grpSpPr>
          <a:xfrm>
            <a:off x="5460306" y="1127524"/>
            <a:ext cx="555127" cy="1010029"/>
            <a:chOff x="3738433" y="2756128"/>
            <a:chExt cx="295794" cy="1341197"/>
          </a:xfrm>
        </p:grpSpPr>
        <p:sp>
          <p:nvSpPr>
            <p:cNvPr id="81" name="矩形 80"/>
            <p:cNvSpPr/>
            <p:nvPr/>
          </p:nvSpPr>
          <p:spPr bwMode="auto">
            <a:xfrm>
              <a:off x="3738433" y="3177037"/>
              <a:ext cx="229914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2" name="平行四边形 81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83" name="直接连接符 82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3968347" y="3574645"/>
              <a:ext cx="65880" cy="522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>
            <a:off x="6209935" y="1282753"/>
            <a:ext cx="667964" cy="733377"/>
            <a:chOff x="3738433" y="2756128"/>
            <a:chExt cx="295794" cy="1341195"/>
          </a:xfrm>
        </p:grpSpPr>
        <p:sp>
          <p:nvSpPr>
            <p:cNvPr id="86" name="矩形 85"/>
            <p:cNvSpPr/>
            <p:nvPr/>
          </p:nvSpPr>
          <p:spPr bwMode="auto">
            <a:xfrm>
              <a:off x="3738433" y="3177036"/>
              <a:ext cx="261275" cy="9202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7" name="平行四边形 86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3999708" y="3574645"/>
              <a:ext cx="34519" cy="522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矩形 89"/>
          <p:cNvSpPr/>
          <p:nvPr/>
        </p:nvSpPr>
        <p:spPr bwMode="auto">
          <a:xfrm>
            <a:off x="8583426" y="2069178"/>
            <a:ext cx="64394" cy="300308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07" name="组合 106"/>
          <p:cNvGrpSpPr/>
          <p:nvPr/>
        </p:nvGrpSpPr>
        <p:grpSpPr>
          <a:xfrm>
            <a:off x="4687864" y="1748876"/>
            <a:ext cx="680696" cy="1356697"/>
            <a:chOff x="5541782" y="3517701"/>
            <a:chExt cx="680696" cy="1356697"/>
          </a:xfrm>
        </p:grpSpPr>
        <p:cxnSp>
          <p:nvCxnSpPr>
            <p:cNvPr id="93" name="直接箭头连接符 92"/>
            <p:cNvCxnSpPr/>
            <p:nvPr/>
          </p:nvCxnSpPr>
          <p:spPr>
            <a:xfrm>
              <a:off x="5803480" y="3517701"/>
              <a:ext cx="4189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5834653" y="3517701"/>
              <a:ext cx="21994" cy="13493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5541782" y="4870369"/>
              <a:ext cx="342023" cy="4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矩形 108"/>
          <p:cNvSpPr/>
          <p:nvPr/>
        </p:nvSpPr>
        <p:spPr bwMode="auto">
          <a:xfrm>
            <a:off x="5502721" y="3023727"/>
            <a:ext cx="1349483" cy="160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grpSp>
        <p:nvGrpSpPr>
          <p:cNvPr id="122" name="组合 121"/>
          <p:cNvGrpSpPr/>
          <p:nvPr/>
        </p:nvGrpSpPr>
        <p:grpSpPr>
          <a:xfrm>
            <a:off x="5166467" y="2754567"/>
            <a:ext cx="173970" cy="1444338"/>
            <a:chOff x="5371754" y="3717514"/>
            <a:chExt cx="173970" cy="1444338"/>
          </a:xfrm>
        </p:grpSpPr>
        <p:sp>
          <p:nvSpPr>
            <p:cNvPr id="108" name="矩形 107"/>
            <p:cNvSpPr/>
            <p:nvPr/>
          </p:nvSpPr>
          <p:spPr bwMode="auto">
            <a:xfrm>
              <a:off x="5371754" y="3717514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3" name="矩形 112"/>
            <p:cNvSpPr/>
            <p:nvPr/>
          </p:nvSpPr>
          <p:spPr bwMode="auto">
            <a:xfrm>
              <a:off x="5371754" y="3898317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4" name="矩形 113"/>
            <p:cNvSpPr/>
            <p:nvPr/>
          </p:nvSpPr>
          <p:spPr bwMode="auto">
            <a:xfrm>
              <a:off x="5377928" y="4079155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5" name="矩形 114"/>
            <p:cNvSpPr/>
            <p:nvPr/>
          </p:nvSpPr>
          <p:spPr bwMode="auto">
            <a:xfrm>
              <a:off x="5377928" y="4259958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6" name="矩形 115"/>
            <p:cNvSpPr/>
            <p:nvPr/>
          </p:nvSpPr>
          <p:spPr bwMode="auto">
            <a:xfrm>
              <a:off x="5374841" y="4445958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7" name="矩形 116"/>
            <p:cNvSpPr/>
            <p:nvPr/>
          </p:nvSpPr>
          <p:spPr bwMode="auto">
            <a:xfrm>
              <a:off x="5374841" y="4626761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8" name="矩形 117"/>
            <p:cNvSpPr/>
            <p:nvPr/>
          </p:nvSpPr>
          <p:spPr bwMode="auto">
            <a:xfrm>
              <a:off x="5381015" y="4807599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9" name="矩形 118"/>
            <p:cNvSpPr/>
            <p:nvPr/>
          </p:nvSpPr>
          <p:spPr bwMode="auto">
            <a:xfrm>
              <a:off x="5381015" y="4988402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0" name="矩形 119"/>
          <p:cNvSpPr/>
          <p:nvPr/>
        </p:nvSpPr>
        <p:spPr bwMode="auto">
          <a:xfrm>
            <a:off x="7162152" y="3377794"/>
            <a:ext cx="164709" cy="173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121" name="矩形 120"/>
          <p:cNvSpPr/>
          <p:nvPr/>
        </p:nvSpPr>
        <p:spPr bwMode="auto">
          <a:xfrm>
            <a:off x="7167366" y="3576813"/>
            <a:ext cx="164709" cy="1734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123" name="文本框 122"/>
          <p:cNvSpPr txBox="1"/>
          <p:nvPr/>
        </p:nvSpPr>
        <p:spPr>
          <a:xfrm>
            <a:off x="5571058" y="3619209"/>
            <a:ext cx="105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FC layers</a:t>
            </a:r>
            <a:endParaRPr lang="zh-CN" altLang="en-US" dirty="0"/>
          </a:p>
        </p:txBody>
      </p:sp>
      <p:sp>
        <p:nvSpPr>
          <p:cNvPr id="124" name="文本框 123"/>
          <p:cNvSpPr txBox="1"/>
          <p:nvPr/>
        </p:nvSpPr>
        <p:spPr>
          <a:xfrm>
            <a:off x="4575469" y="3576017"/>
            <a:ext cx="62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Pool</a:t>
            </a:r>
            <a:endParaRPr lang="zh-CN" altLang="en-US" dirty="0"/>
          </a:p>
        </p:txBody>
      </p:sp>
      <p:cxnSp>
        <p:nvCxnSpPr>
          <p:cNvPr id="125" name="直接箭头连接符 124"/>
          <p:cNvCxnSpPr/>
          <p:nvPr/>
        </p:nvCxnSpPr>
        <p:spPr>
          <a:xfrm>
            <a:off x="4687864" y="3527980"/>
            <a:ext cx="4189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/>
          <p:nvPr/>
        </p:nvCxnSpPr>
        <p:spPr>
          <a:xfrm>
            <a:off x="5481724" y="3529583"/>
            <a:ext cx="1497807" cy="168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/>
          <p:cNvCxnSpPr/>
          <p:nvPr/>
        </p:nvCxnSpPr>
        <p:spPr>
          <a:xfrm>
            <a:off x="8647820" y="3663490"/>
            <a:ext cx="418998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/>
          <p:nvPr/>
        </p:nvCxnSpPr>
        <p:spPr>
          <a:xfrm>
            <a:off x="7027708" y="1763907"/>
            <a:ext cx="4189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 flipH="1">
            <a:off x="6299316" y="1947741"/>
            <a:ext cx="1531624" cy="914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组合 145"/>
          <p:cNvGrpSpPr/>
          <p:nvPr/>
        </p:nvGrpSpPr>
        <p:grpSpPr>
          <a:xfrm>
            <a:off x="3664805" y="4629424"/>
            <a:ext cx="667964" cy="733377"/>
            <a:chOff x="3738433" y="2756128"/>
            <a:chExt cx="295794" cy="1341195"/>
          </a:xfrm>
        </p:grpSpPr>
        <p:sp>
          <p:nvSpPr>
            <p:cNvPr id="147" name="矩形 146"/>
            <p:cNvSpPr/>
            <p:nvPr/>
          </p:nvSpPr>
          <p:spPr bwMode="auto">
            <a:xfrm>
              <a:off x="3738433" y="3177036"/>
              <a:ext cx="261275" cy="9202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8" name="平行四边形 147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149" name="直接连接符 148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 flipH="1">
              <a:off x="3999708" y="3574645"/>
              <a:ext cx="34519" cy="522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立方体 151"/>
          <p:cNvSpPr/>
          <p:nvPr/>
        </p:nvSpPr>
        <p:spPr bwMode="auto">
          <a:xfrm>
            <a:off x="7473188" y="1195896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3" name="立方体 152"/>
          <p:cNvSpPr/>
          <p:nvPr/>
        </p:nvSpPr>
        <p:spPr bwMode="auto">
          <a:xfrm>
            <a:off x="8145378" y="1218853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文本框 153"/>
              <p:cNvSpPr txBox="1"/>
              <p:nvPr/>
            </p:nvSpPr>
            <p:spPr>
              <a:xfrm>
                <a:off x="7645070" y="1486908"/>
                <a:ext cx="513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>
          <p:sp>
            <p:nvSpPr>
              <p:cNvPr id="154" name="文本框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70" y="1486908"/>
                <a:ext cx="513987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333" t="-28889" r="-28571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文本框 154"/>
              <p:cNvSpPr txBox="1"/>
              <p:nvPr/>
            </p:nvSpPr>
            <p:spPr>
              <a:xfrm>
                <a:off x="8312944" y="1508257"/>
                <a:ext cx="51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>
          <p:sp>
            <p:nvSpPr>
              <p:cNvPr id="155" name="文本框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944" y="1508257"/>
                <a:ext cx="51930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8235" t="-28261" r="-27059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立方体 157"/>
          <p:cNvSpPr/>
          <p:nvPr/>
        </p:nvSpPr>
        <p:spPr bwMode="auto">
          <a:xfrm>
            <a:off x="8787202" y="1218853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文本框 158"/>
              <p:cNvSpPr txBox="1"/>
              <p:nvPr/>
            </p:nvSpPr>
            <p:spPr>
              <a:xfrm>
                <a:off x="8944180" y="1526624"/>
                <a:ext cx="486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>
          <p:sp>
            <p:nvSpPr>
              <p:cNvPr id="159" name="文本框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180" y="1526624"/>
                <a:ext cx="48660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8750" t="-28261" r="-28750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立方体 159"/>
          <p:cNvSpPr/>
          <p:nvPr/>
        </p:nvSpPr>
        <p:spPr bwMode="auto">
          <a:xfrm>
            <a:off x="9415547" y="1192802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文本框 160"/>
              <p:cNvSpPr txBox="1"/>
              <p:nvPr/>
            </p:nvSpPr>
            <p:spPr>
              <a:xfrm>
                <a:off x="9599006" y="1530601"/>
                <a:ext cx="597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1" name="文本框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006" y="1530601"/>
                <a:ext cx="597215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041" r="-4082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立方体 161"/>
          <p:cNvSpPr/>
          <p:nvPr/>
        </p:nvSpPr>
        <p:spPr bwMode="auto">
          <a:xfrm>
            <a:off x="10174321" y="1224043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63" name="矩形 162"/>
          <p:cNvSpPr/>
          <p:nvPr/>
        </p:nvSpPr>
        <p:spPr bwMode="auto">
          <a:xfrm>
            <a:off x="5501085" y="3202601"/>
            <a:ext cx="1349483" cy="1607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文本框 165"/>
              <p:cNvSpPr txBox="1"/>
              <p:nvPr/>
            </p:nvSpPr>
            <p:spPr>
              <a:xfrm>
                <a:off x="5872723" y="2735027"/>
                <a:ext cx="368884" cy="284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166" name="文本框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723" y="2735027"/>
                <a:ext cx="368884" cy="284373"/>
              </a:xfrm>
              <a:prstGeom prst="rect">
                <a:avLst/>
              </a:prstGeom>
              <a:blipFill rotWithShape="0">
                <a:blip r:embed="rId8"/>
                <a:stretch>
                  <a:fillRect l="-8197" r="-4918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接连接符 168"/>
          <p:cNvCxnSpPr/>
          <p:nvPr/>
        </p:nvCxnSpPr>
        <p:spPr>
          <a:xfrm flipH="1">
            <a:off x="6280962" y="1897644"/>
            <a:ext cx="2252251" cy="9770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66" idx="3"/>
          </p:cNvCxnSpPr>
          <p:nvPr/>
        </p:nvCxnSpPr>
        <p:spPr>
          <a:xfrm flipH="1">
            <a:off x="6241607" y="1989853"/>
            <a:ext cx="2808758" cy="8873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6" idx="3"/>
          </p:cNvCxnSpPr>
          <p:nvPr/>
        </p:nvCxnSpPr>
        <p:spPr>
          <a:xfrm flipH="1">
            <a:off x="6241607" y="1988919"/>
            <a:ext cx="3546848" cy="888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/>
          <p:cNvCxnSpPr>
            <a:endCxn id="75" idx="3"/>
          </p:cNvCxnSpPr>
          <p:nvPr/>
        </p:nvCxnSpPr>
        <p:spPr>
          <a:xfrm flipH="1">
            <a:off x="3964105" y="4129463"/>
            <a:ext cx="10220" cy="3997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组合 183"/>
          <p:cNvGrpSpPr/>
          <p:nvPr/>
        </p:nvGrpSpPr>
        <p:grpSpPr>
          <a:xfrm flipH="1" flipV="1">
            <a:off x="4819904" y="3950388"/>
            <a:ext cx="2486354" cy="1106029"/>
            <a:chOff x="5803479" y="3508670"/>
            <a:chExt cx="2217242" cy="1358411"/>
          </a:xfrm>
        </p:grpSpPr>
        <p:cxnSp>
          <p:nvCxnSpPr>
            <p:cNvPr id="185" name="直接箭头连接符 184"/>
            <p:cNvCxnSpPr/>
            <p:nvPr/>
          </p:nvCxnSpPr>
          <p:spPr>
            <a:xfrm flipV="1">
              <a:off x="5803479" y="3508670"/>
              <a:ext cx="2217242" cy="90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>
              <a:off x="5834653" y="3517701"/>
              <a:ext cx="21994" cy="13493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文本框 205"/>
              <p:cNvSpPr txBox="1"/>
              <p:nvPr/>
            </p:nvSpPr>
            <p:spPr>
              <a:xfrm>
                <a:off x="4756307" y="6061858"/>
                <a:ext cx="1972656" cy="725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6" name="文本框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307" y="6061858"/>
                <a:ext cx="1972656" cy="7255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立方体 206"/>
          <p:cNvSpPr/>
          <p:nvPr/>
        </p:nvSpPr>
        <p:spPr bwMode="auto">
          <a:xfrm>
            <a:off x="11809185" y="3024166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08" name="矩形 207"/>
          <p:cNvSpPr/>
          <p:nvPr/>
        </p:nvSpPr>
        <p:spPr>
          <a:xfrm>
            <a:off x="10413498" y="5359150"/>
            <a:ext cx="1179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Grad-CAM</a:t>
            </a:r>
            <a:endParaRPr lang="zh-CN" altLang="en-US" b="1" dirty="0"/>
          </a:p>
        </p:txBody>
      </p:sp>
      <p:sp>
        <p:nvSpPr>
          <p:cNvPr id="209" name="矩形 208"/>
          <p:cNvSpPr/>
          <p:nvPr/>
        </p:nvSpPr>
        <p:spPr>
          <a:xfrm>
            <a:off x="10296671" y="6235483"/>
            <a:ext cx="1413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Grad-CAM++</a:t>
            </a:r>
            <a:endParaRPr lang="zh-CN" altLang="en-US" b="1" dirty="0"/>
          </a:p>
        </p:txBody>
      </p:sp>
      <p:sp>
        <p:nvSpPr>
          <p:cNvPr id="210" name="矩形 209"/>
          <p:cNvSpPr/>
          <p:nvPr/>
        </p:nvSpPr>
        <p:spPr>
          <a:xfrm>
            <a:off x="10685716" y="1475709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Cam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5617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723907" y="6422253"/>
            <a:ext cx="333742" cy="365125"/>
          </a:xfrm>
        </p:spPr>
        <p:txBody>
          <a:bodyPr/>
          <a:lstStyle/>
          <a:p>
            <a:fld id="{ADBCE8D8-8790-40C0-B505-5C08F7D6F34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矩形 2"/>
          <p:cNvSpPr/>
          <p:nvPr/>
        </p:nvSpPr>
        <p:spPr bwMode="auto">
          <a:xfrm>
            <a:off x="239597" y="265251"/>
            <a:ext cx="215153" cy="941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52883" y="764856"/>
            <a:ext cx="516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Class Activation Map (</a:t>
            </a:r>
            <a:r>
              <a:rPr lang="zh-CN" altLang="en-US" dirty="0" smtClean="0"/>
              <a:t>类激活映射</a:t>
            </a:r>
            <a:r>
              <a:rPr lang="en-US" altLang="zh-CN" dirty="0" smtClean="0"/>
              <a:t>,</a:t>
            </a:r>
            <a:r>
              <a:rPr lang="en-US" altLang="zh-CN" b="1" dirty="0" smtClean="0"/>
              <a:t>Grad-CAM)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4744478" y="5181056"/>
                <a:ext cx="2897332" cy="725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𝐿𝑢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478" y="5181056"/>
                <a:ext cx="2897332" cy="7255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9249072" y="3282977"/>
                <a:ext cx="2424510" cy="330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𝐺𝑟𝑎𝑑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𝐶𝑎𝑚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CN" dirty="0" smtClean="0"/>
                  <a:t>=</a:t>
                </a:r>
                <a:endParaRPr lang="zh-CN" altLang="en-US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072" y="3282977"/>
                <a:ext cx="2424510" cy="330540"/>
              </a:xfrm>
              <a:prstGeom prst="rect">
                <a:avLst/>
              </a:prstGeom>
              <a:blipFill rotWithShape="0">
                <a:blip r:embed="rId3"/>
                <a:stretch>
                  <a:fillRect l="-3266" t="-142593" r="-5025" b="-212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555902" y="162752"/>
            <a:ext cx="3299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CNN</a:t>
            </a:r>
            <a:r>
              <a:rPr lang="en-US" altLang="zh-CN" sz="2400" b="1" dirty="0"/>
              <a:t> Visual </a:t>
            </a:r>
            <a:r>
              <a:rPr lang="en-US" altLang="zh-CN" sz="2400" b="1" dirty="0" smtClean="0"/>
              <a:t>Explanations</a:t>
            </a:r>
            <a:endParaRPr lang="en-US" altLang="zh-CN" sz="2400" b="1" dirty="0"/>
          </a:p>
        </p:txBody>
      </p:sp>
      <p:grpSp>
        <p:nvGrpSpPr>
          <p:cNvPr id="36" name="组合 35"/>
          <p:cNvGrpSpPr/>
          <p:nvPr/>
        </p:nvGrpSpPr>
        <p:grpSpPr>
          <a:xfrm>
            <a:off x="2205713" y="2814318"/>
            <a:ext cx="494186" cy="1346462"/>
            <a:chOff x="3738433" y="2756128"/>
            <a:chExt cx="295794" cy="1346462"/>
          </a:xfrm>
        </p:grpSpPr>
        <p:sp>
          <p:nvSpPr>
            <p:cNvPr id="18" name="矩形 17"/>
            <p:cNvSpPr/>
            <p:nvPr/>
          </p:nvSpPr>
          <p:spPr bwMode="auto">
            <a:xfrm>
              <a:off x="3738433" y="3177036"/>
              <a:ext cx="198828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0" name="平行四边形 19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3937263" y="3574645"/>
              <a:ext cx="96964" cy="527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2895281" y="3079134"/>
            <a:ext cx="555127" cy="1010029"/>
            <a:chOff x="3738433" y="2756128"/>
            <a:chExt cx="295794" cy="1341197"/>
          </a:xfrm>
        </p:grpSpPr>
        <p:sp>
          <p:nvSpPr>
            <p:cNvPr id="46" name="矩形 45"/>
            <p:cNvSpPr/>
            <p:nvPr/>
          </p:nvSpPr>
          <p:spPr bwMode="auto">
            <a:xfrm>
              <a:off x="3738433" y="3177037"/>
              <a:ext cx="229914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7" name="平行四边形 46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3968347" y="3574645"/>
              <a:ext cx="65880" cy="522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3698698" y="3234363"/>
            <a:ext cx="667964" cy="733377"/>
            <a:chOff x="3738433" y="2756128"/>
            <a:chExt cx="295794" cy="1341195"/>
          </a:xfrm>
        </p:grpSpPr>
        <p:sp>
          <p:nvSpPr>
            <p:cNvPr id="51" name="矩形 50"/>
            <p:cNvSpPr/>
            <p:nvPr/>
          </p:nvSpPr>
          <p:spPr bwMode="auto">
            <a:xfrm>
              <a:off x="3738433" y="3177036"/>
              <a:ext cx="261275" cy="9202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2" name="平行四边形 51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999708" y="3574645"/>
              <a:ext cx="34519" cy="522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1582158" y="2586989"/>
            <a:ext cx="379487" cy="1618245"/>
            <a:chOff x="3738433" y="2756128"/>
            <a:chExt cx="295794" cy="1346462"/>
          </a:xfrm>
        </p:grpSpPr>
        <p:sp>
          <p:nvSpPr>
            <p:cNvPr id="56" name="矩形 55"/>
            <p:cNvSpPr/>
            <p:nvPr/>
          </p:nvSpPr>
          <p:spPr bwMode="auto">
            <a:xfrm>
              <a:off x="3738433" y="3177036"/>
              <a:ext cx="198828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937263" y="3574645"/>
              <a:ext cx="96964" cy="527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1014189" y="2336177"/>
            <a:ext cx="245035" cy="2094836"/>
            <a:chOff x="3738433" y="2756128"/>
            <a:chExt cx="295794" cy="1346462"/>
          </a:xfrm>
        </p:grpSpPr>
        <p:sp>
          <p:nvSpPr>
            <p:cNvPr id="61" name="矩形 60"/>
            <p:cNvSpPr/>
            <p:nvPr/>
          </p:nvSpPr>
          <p:spPr bwMode="auto">
            <a:xfrm>
              <a:off x="3738433" y="3177036"/>
              <a:ext cx="198828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2" name="平行四边形 61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3937263" y="3574645"/>
              <a:ext cx="96964" cy="527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74"/>
          <p:cNvSpPr txBox="1"/>
          <p:nvPr/>
        </p:nvSpPr>
        <p:spPr>
          <a:xfrm>
            <a:off x="1792370" y="4344506"/>
            <a:ext cx="217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Convolutional layers</a:t>
            </a:r>
            <a:endParaRPr lang="zh-CN" altLang="en-US" dirty="0"/>
          </a:p>
        </p:txBody>
      </p:sp>
      <p:grpSp>
        <p:nvGrpSpPr>
          <p:cNvPr id="80" name="组合 79"/>
          <p:cNvGrpSpPr/>
          <p:nvPr/>
        </p:nvGrpSpPr>
        <p:grpSpPr>
          <a:xfrm>
            <a:off x="5460306" y="1127524"/>
            <a:ext cx="555127" cy="1010029"/>
            <a:chOff x="3738433" y="2756128"/>
            <a:chExt cx="295794" cy="1341197"/>
          </a:xfrm>
        </p:grpSpPr>
        <p:sp>
          <p:nvSpPr>
            <p:cNvPr id="81" name="矩形 80"/>
            <p:cNvSpPr/>
            <p:nvPr/>
          </p:nvSpPr>
          <p:spPr bwMode="auto">
            <a:xfrm>
              <a:off x="3738433" y="3177037"/>
              <a:ext cx="229914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2" name="平行四边形 81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83" name="直接连接符 82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3968347" y="3574645"/>
              <a:ext cx="65880" cy="522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>
            <a:off x="6209935" y="1282753"/>
            <a:ext cx="667964" cy="733377"/>
            <a:chOff x="3738433" y="2756128"/>
            <a:chExt cx="295794" cy="1341195"/>
          </a:xfrm>
        </p:grpSpPr>
        <p:sp>
          <p:nvSpPr>
            <p:cNvPr id="86" name="矩形 85"/>
            <p:cNvSpPr/>
            <p:nvPr/>
          </p:nvSpPr>
          <p:spPr bwMode="auto">
            <a:xfrm>
              <a:off x="3738433" y="3177036"/>
              <a:ext cx="261275" cy="9202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7" name="平行四边形 86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3999708" y="3574645"/>
              <a:ext cx="34519" cy="522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矩形 89"/>
          <p:cNvSpPr/>
          <p:nvPr/>
        </p:nvSpPr>
        <p:spPr bwMode="auto">
          <a:xfrm>
            <a:off x="8583426" y="2069178"/>
            <a:ext cx="64394" cy="300308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07" name="组合 106"/>
          <p:cNvGrpSpPr/>
          <p:nvPr/>
        </p:nvGrpSpPr>
        <p:grpSpPr>
          <a:xfrm>
            <a:off x="4687864" y="1748876"/>
            <a:ext cx="680696" cy="1356697"/>
            <a:chOff x="5541782" y="3517701"/>
            <a:chExt cx="680696" cy="1356697"/>
          </a:xfrm>
        </p:grpSpPr>
        <p:cxnSp>
          <p:nvCxnSpPr>
            <p:cNvPr id="93" name="直接箭头连接符 92"/>
            <p:cNvCxnSpPr/>
            <p:nvPr/>
          </p:nvCxnSpPr>
          <p:spPr>
            <a:xfrm>
              <a:off x="5803480" y="3517701"/>
              <a:ext cx="4189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5834653" y="3517701"/>
              <a:ext cx="21994" cy="13493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5541782" y="4870369"/>
              <a:ext cx="342023" cy="4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矩形 108"/>
          <p:cNvSpPr/>
          <p:nvPr/>
        </p:nvSpPr>
        <p:spPr bwMode="auto">
          <a:xfrm>
            <a:off x="5502721" y="3023727"/>
            <a:ext cx="1349483" cy="160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grpSp>
        <p:nvGrpSpPr>
          <p:cNvPr id="122" name="组合 121"/>
          <p:cNvGrpSpPr/>
          <p:nvPr/>
        </p:nvGrpSpPr>
        <p:grpSpPr>
          <a:xfrm>
            <a:off x="5166467" y="2754567"/>
            <a:ext cx="173970" cy="1444338"/>
            <a:chOff x="5371754" y="3717514"/>
            <a:chExt cx="173970" cy="1444338"/>
          </a:xfrm>
        </p:grpSpPr>
        <p:sp>
          <p:nvSpPr>
            <p:cNvPr id="108" name="矩形 107"/>
            <p:cNvSpPr/>
            <p:nvPr/>
          </p:nvSpPr>
          <p:spPr bwMode="auto">
            <a:xfrm>
              <a:off x="5371754" y="3717514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3" name="矩形 112"/>
            <p:cNvSpPr/>
            <p:nvPr/>
          </p:nvSpPr>
          <p:spPr bwMode="auto">
            <a:xfrm>
              <a:off x="5371754" y="3898317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4" name="矩形 113"/>
            <p:cNvSpPr/>
            <p:nvPr/>
          </p:nvSpPr>
          <p:spPr bwMode="auto">
            <a:xfrm>
              <a:off x="5377928" y="4079155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5" name="矩形 114"/>
            <p:cNvSpPr/>
            <p:nvPr/>
          </p:nvSpPr>
          <p:spPr bwMode="auto">
            <a:xfrm>
              <a:off x="5377928" y="4259958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6" name="矩形 115"/>
            <p:cNvSpPr/>
            <p:nvPr/>
          </p:nvSpPr>
          <p:spPr bwMode="auto">
            <a:xfrm>
              <a:off x="5374841" y="4445958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7" name="矩形 116"/>
            <p:cNvSpPr/>
            <p:nvPr/>
          </p:nvSpPr>
          <p:spPr bwMode="auto">
            <a:xfrm>
              <a:off x="5374841" y="4626761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8" name="矩形 117"/>
            <p:cNvSpPr/>
            <p:nvPr/>
          </p:nvSpPr>
          <p:spPr bwMode="auto">
            <a:xfrm>
              <a:off x="5381015" y="4807599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9" name="矩形 118"/>
            <p:cNvSpPr/>
            <p:nvPr/>
          </p:nvSpPr>
          <p:spPr bwMode="auto">
            <a:xfrm>
              <a:off x="5381015" y="4988402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0" name="矩形 119"/>
          <p:cNvSpPr/>
          <p:nvPr/>
        </p:nvSpPr>
        <p:spPr bwMode="auto">
          <a:xfrm>
            <a:off x="7162152" y="3377794"/>
            <a:ext cx="164709" cy="173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121" name="矩形 120"/>
          <p:cNvSpPr/>
          <p:nvPr/>
        </p:nvSpPr>
        <p:spPr bwMode="auto">
          <a:xfrm>
            <a:off x="7167366" y="3576813"/>
            <a:ext cx="164709" cy="1734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123" name="文本框 122"/>
          <p:cNvSpPr txBox="1"/>
          <p:nvPr/>
        </p:nvSpPr>
        <p:spPr>
          <a:xfrm>
            <a:off x="5571058" y="3619209"/>
            <a:ext cx="105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FC layers</a:t>
            </a:r>
            <a:endParaRPr lang="zh-CN" altLang="en-US" dirty="0"/>
          </a:p>
        </p:txBody>
      </p:sp>
      <p:sp>
        <p:nvSpPr>
          <p:cNvPr id="124" name="文本框 123"/>
          <p:cNvSpPr txBox="1"/>
          <p:nvPr/>
        </p:nvSpPr>
        <p:spPr>
          <a:xfrm>
            <a:off x="4575469" y="3576017"/>
            <a:ext cx="62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Pool</a:t>
            </a:r>
            <a:endParaRPr lang="zh-CN" altLang="en-US" dirty="0"/>
          </a:p>
        </p:txBody>
      </p:sp>
      <p:cxnSp>
        <p:nvCxnSpPr>
          <p:cNvPr id="125" name="直接箭头连接符 124"/>
          <p:cNvCxnSpPr/>
          <p:nvPr/>
        </p:nvCxnSpPr>
        <p:spPr>
          <a:xfrm>
            <a:off x="4687864" y="3527980"/>
            <a:ext cx="4189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/>
          <p:nvPr/>
        </p:nvCxnSpPr>
        <p:spPr>
          <a:xfrm>
            <a:off x="5481724" y="3529583"/>
            <a:ext cx="1497807" cy="168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/>
          <p:cNvCxnSpPr/>
          <p:nvPr/>
        </p:nvCxnSpPr>
        <p:spPr>
          <a:xfrm>
            <a:off x="8647820" y="3663490"/>
            <a:ext cx="418998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/>
          <p:nvPr/>
        </p:nvCxnSpPr>
        <p:spPr>
          <a:xfrm>
            <a:off x="7027708" y="1763907"/>
            <a:ext cx="4189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 flipH="1">
            <a:off x="6299316" y="1947741"/>
            <a:ext cx="1531624" cy="914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组合 145"/>
          <p:cNvGrpSpPr/>
          <p:nvPr/>
        </p:nvGrpSpPr>
        <p:grpSpPr>
          <a:xfrm>
            <a:off x="3664805" y="4629424"/>
            <a:ext cx="667964" cy="733377"/>
            <a:chOff x="3738433" y="2756128"/>
            <a:chExt cx="295794" cy="1341195"/>
          </a:xfrm>
        </p:grpSpPr>
        <p:sp>
          <p:nvSpPr>
            <p:cNvPr id="147" name="矩形 146"/>
            <p:cNvSpPr/>
            <p:nvPr/>
          </p:nvSpPr>
          <p:spPr bwMode="auto">
            <a:xfrm>
              <a:off x="3738433" y="3177036"/>
              <a:ext cx="261275" cy="9202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8" name="平行四边形 147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149" name="直接连接符 148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 flipH="1">
              <a:off x="3999708" y="3574645"/>
              <a:ext cx="34519" cy="522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立方体 151"/>
          <p:cNvSpPr/>
          <p:nvPr/>
        </p:nvSpPr>
        <p:spPr bwMode="auto">
          <a:xfrm>
            <a:off x="7473188" y="1195896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3" name="立方体 152"/>
          <p:cNvSpPr/>
          <p:nvPr/>
        </p:nvSpPr>
        <p:spPr bwMode="auto">
          <a:xfrm>
            <a:off x="8145378" y="1218853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文本框 153"/>
              <p:cNvSpPr txBox="1"/>
              <p:nvPr/>
            </p:nvSpPr>
            <p:spPr>
              <a:xfrm>
                <a:off x="7645070" y="1486908"/>
                <a:ext cx="513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>
          <p:sp>
            <p:nvSpPr>
              <p:cNvPr id="154" name="文本框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70" y="1486908"/>
                <a:ext cx="513987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333" t="-28889" r="-28571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文本框 154"/>
              <p:cNvSpPr txBox="1"/>
              <p:nvPr/>
            </p:nvSpPr>
            <p:spPr>
              <a:xfrm>
                <a:off x="8312944" y="1508257"/>
                <a:ext cx="51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>
          <p:sp>
            <p:nvSpPr>
              <p:cNvPr id="155" name="文本框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944" y="1508257"/>
                <a:ext cx="51930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8235" t="-28261" r="-27059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立方体 157"/>
          <p:cNvSpPr/>
          <p:nvPr/>
        </p:nvSpPr>
        <p:spPr bwMode="auto">
          <a:xfrm>
            <a:off x="8787202" y="1218853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文本框 158"/>
              <p:cNvSpPr txBox="1"/>
              <p:nvPr/>
            </p:nvSpPr>
            <p:spPr>
              <a:xfrm>
                <a:off x="8944180" y="1526624"/>
                <a:ext cx="486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>
          <p:sp>
            <p:nvSpPr>
              <p:cNvPr id="159" name="文本框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180" y="1526624"/>
                <a:ext cx="48660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8750" t="-28261" r="-28750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立方体 159"/>
          <p:cNvSpPr/>
          <p:nvPr/>
        </p:nvSpPr>
        <p:spPr bwMode="auto">
          <a:xfrm>
            <a:off x="9415547" y="1192802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文本框 160"/>
              <p:cNvSpPr txBox="1"/>
              <p:nvPr/>
            </p:nvSpPr>
            <p:spPr>
              <a:xfrm>
                <a:off x="9599006" y="1530601"/>
                <a:ext cx="597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1" name="文本框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006" y="1530601"/>
                <a:ext cx="597215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041" r="-4082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立方体 161"/>
          <p:cNvSpPr/>
          <p:nvPr/>
        </p:nvSpPr>
        <p:spPr bwMode="auto">
          <a:xfrm>
            <a:off x="10174321" y="1224043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63" name="矩形 162"/>
          <p:cNvSpPr/>
          <p:nvPr/>
        </p:nvSpPr>
        <p:spPr bwMode="auto">
          <a:xfrm>
            <a:off x="5501085" y="3202601"/>
            <a:ext cx="1349483" cy="1607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文本框 165"/>
              <p:cNvSpPr txBox="1"/>
              <p:nvPr/>
            </p:nvSpPr>
            <p:spPr>
              <a:xfrm>
                <a:off x="5872723" y="2735027"/>
                <a:ext cx="368884" cy="284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166" name="文本框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723" y="2735027"/>
                <a:ext cx="368884" cy="284373"/>
              </a:xfrm>
              <a:prstGeom prst="rect">
                <a:avLst/>
              </a:prstGeom>
              <a:blipFill rotWithShape="0">
                <a:blip r:embed="rId8"/>
                <a:stretch>
                  <a:fillRect l="-8197" r="-4918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接连接符 168"/>
          <p:cNvCxnSpPr/>
          <p:nvPr/>
        </p:nvCxnSpPr>
        <p:spPr>
          <a:xfrm flipH="1">
            <a:off x="6280962" y="1897644"/>
            <a:ext cx="2252251" cy="9770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66" idx="3"/>
          </p:cNvCxnSpPr>
          <p:nvPr/>
        </p:nvCxnSpPr>
        <p:spPr>
          <a:xfrm flipH="1">
            <a:off x="6241607" y="1989853"/>
            <a:ext cx="2808758" cy="8873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6" idx="3"/>
          </p:cNvCxnSpPr>
          <p:nvPr/>
        </p:nvCxnSpPr>
        <p:spPr>
          <a:xfrm flipH="1">
            <a:off x="6241607" y="1988919"/>
            <a:ext cx="3546848" cy="888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/>
          <p:cNvCxnSpPr>
            <a:endCxn id="75" idx="3"/>
          </p:cNvCxnSpPr>
          <p:nvPr/>
        </p:nvCxnSpPr>
        <p:spPr>
          <a:xfrm flipH="1">
            <a:off x="3964105" y="4129463"/>
            <a:ext cx="10220" cy="3997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组合 183"/>
          <p:cNvGrpSpPr/>
          <p:nvPr/>
        </p:nvGrpSpPr>
        <p:grpSpPr>
          <a:xfrm flipH="1" flipV="1">
            <a:off x="4819904" y="3950388"/>
            <a:ext cx="2486354" cy="1106029"/>
            <a:chOff x="5803479" y="3508670"/>
            <a:chExt cx="2217242" cy="1358411"/>
          </a:xfrm>
        </p:grpSpPr>
        <p:cxnSp>
          <p:nvCxnSpPr>
            <p:cNvPr id="185" name="直接箭头连接符 184"/>
            <p:cNvCxnSpPr/>
            <p:nvPr/>
          </p:nvCxnSpPr>
          <p:spPr>
            <a:xfrm flipV="1">
              <a:off x="5803479" y="3508670"/>
              <a:ext cx="2217242" cy="90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>
              <a:off x="5834653" y="3517701"/>
              <a:ext cx="21994" cy="13493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文本框 205"/>
              <p:cNvSpPr txBox="1"/>
              <p:nvPr/>
            </p:nvSpPr>
            <p:spPr>
              <a:xfrm>
                <a:off x="4756307" y="6061858"/>
                <a:ext cx="1972656" cy="725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6" name="文本框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307" y="6061858"/>
                <a:ext cx="1972656" cy="7255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立方体 206"/>
          <p:cNvSpPr/>
          <p:nvPr/>
        </p:nvSpPr>
        <p:spPr bwMode="auto">
          <a:xfrm>
            <a:off x="11809185" y="3024166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08" name="矩形 207"/>
          <p:cNvSpPr/>
          <p:nvPr/>
        </p:nvSpPr>
        <p:spPr>
          <a:xfrm>
            <a:off x="10413498" y="5359150"/>
            <a:ext cx="1179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Grad-CAM</a:t>
            </a:r>
            <a:endParaRPr lang="zh-CN" altLang="en-US" b="1" dirty="0"/>
          </a:p>
        </p:txBody>
      </p:sp>
      <p:sp>
        <p:nvSpPr>
          <p:cNvPr id="209" name="矩形 208"/>
          <p:cNvSpPr/>
          <p:nvPr/>
        </p:nvSpPr>
        <p:spPr>
          <a:xfrm>
            <a:off x="10296671" y="6235483"/>
            <a:ext cx="1413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Grad-CAM++</a:t>
            </a:r>
            <a:endParaRPr lang="zh-CN" altLang="en-US" b="1" dirty="0"/>
          </a:p>
        </p:txBody>
      </p:sp>
      <p:sp>
        <p:nvSpPr>
          <p:cNvPr id="210" name="矩形 209"/>
          <p:cNvSpPr/>
          <p:nvPr/>
        </p:nvSpPr>
        <p:spPr>
          <a:xfrm>
            <a:off x="10685716" y="1475709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Cam</a:t>
            </a:r>
            <a:endParaRPr lang="zh-CN" altLang="en-US" b="1" dirty="0"/>
          </a:p>
        </p:txBody>
      </p:sp>
      <p:sp>
        <p:nvSpPr>
          <p:cNvPr id="5" name="椭圆 4"/>
          <p:cNvSpPr/>
          <p:nvPr/>
        </p:nvSpPr>
        <p:spPr bwMode="auto">
          <a:xfrm>
            <a:off x="164017" y="5219898"/>
            <a:ext cx="354325" cy="3543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dirty="0" smtClean="0"/>
          </a:p>
        </p:txBody>
      </p:sp>
      <p:sp>
        <p:nvSpPr>
          <p:cNvPr id="97" name="椭圆 96"/>
          <p:cNvSpPr/>
          <p:nvPr/>
        </p:nvSpPr>
        <p:spPr bwMode="auto">
          <a:xfrm>
            <a:off x="569762" y="5729413"/>
            <a:ext cx="354325" cy="3543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8" name="椭圆 97"/>
          <p:cNvSpPr/>
          <p:nvPr/>
        </p:nvSpPr>
        <p:spPr bwMode="auto">
          <a:xfrm>
            <a:off x="991057" y="6174134"/>
            <a:ext cx="354325" cy="3543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>
            <a:endCxn id="97" idx="1"/>
          </p:cNvCxnSpPr>
          <p:nvPr/>
        </p:nvCxnSpPr>
        <p:spPr>
          <a:xfrm>
            <a:off x="441208" y="5543816"/>
            <a:ext cx="180444" cy="237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stCxn id="98" idx="1"/>
            <a:endCxn id="97" idx="5"/>
          </p:cNvCxnSpPr>
          <p:nvPr/>
        </p:nvCxnSpPr>
        <p:spPr>
          <a:xfrm flipH="1" flipV="1">
            <a:off x="872197" y="6031848"/>
            <a:ext cx="170750" cy="194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椭圆 128"/>
          <p:cNvSpPr/>
          <p:nvPr/>
        </p:nvSpPr>
        <p:spPr bwMode="auto">
          <a:xfrm>
            <a:off x="86883" y="6162365"/>
            <a:ext cx="354325" cy="3543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30" name="直接连接符 129"/>
          <p:cNvCxnSpPr>
            <a:stCxn id="129" idx="7"/>
            <a:endCxn id="97" idx="3"/>
          </p:cNvCxnSpPr>
          <p:nvPr/>
        </p:nvCxnSpPr>
        <p:spPr>
          <a:xfrm flipV="1">
            <a:off x="389318" y="6031848"/>
            <a:ext cx="232334" cy="182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椭圆 130"/>
          <p:cNvSpPr/>
          <p:nvPr/>
        </p:nvSpPr>
        <p:spPr bwMode="auto">
          <a:xfrm>
            <a:off x="1449976" y="5743288"/>
            <a:ext cx="354325" cy="3543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32" name="直接连接符 131"/>
          <p:cNvCxnSpPr>
            <a:stCxn id="98" idx="7"/>
            <a:endCxn id="131" idx="3"/>
          </p:cNvCxnSpPr>
          <p:nvPr/>
        </p:nvCxnSpPr>
        <p:spPr>
          <a:xfrm flipV="1">
            <a:off x="1293492" y="6045723"/>
            <a:ext cx="208374" cy="180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/>
          <p:cNvSpPr txBox="1"/>
          <p:nvPr/>
        </p:nvSpPr>
        <p:spPr>
          <a:xfrm>
            <a:off x="176061" y="5220738"/>
            <a:ext cx="30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94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矩形 2"/>
          <p:cNvSpPr/>
          <p:nvPr/>
        </p:nvSpPr>
        <p:spPr bwMode="auto">
          <a:xfrm>
            <a:off x="646206" y="618565"/>
            <a:ext cx="215153" cy="941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81069" y="1113263"/>
            <a:ext cx="516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Class Activation Map (</a:t>
            </a:r>
            <a:r>
              <a:rPr lang="zh-CN" altLang="en-US" dirty="0" smtClean="0"/>
              <a:t>类激活映射</a:t>
            </a:r>
            <a:r>
              <a:rPr lang="en-US" altLang="zh-CN" dirty="0" smtClean="0"/>
              <a:t>,</a:t>
            </a:r>
            <a:r>
              <a:rPr lang="en-US" altLang="zh-CN" b="1" dirty="0" smtClean="0"/>
              <a:t>Grad-CAM)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67848" y="3464226"/>
            <a:ext cx="164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GAT/GNN/ GCN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440268" y="516213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Jason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Yosinski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Jeff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Clune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Anh Nguyen, Thomas Fuchs,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Hod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Lipson.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Understanding 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Neural Networks Through Deep Visualization.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arXiv:1506.06579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2015</a:t>
            </a:r>
            <a:endParaRPr lang="zh-CN" altLang="en-US" sz="1100" dirty="0"/>
          </a:p>
        </p:txBody>
      </p:sp>
      <p:sp>
        <p:nvSpPr>
          <p:cNvPr id="7" name="矩形 6"/>
          <p:cNvSpPr/>
          <p:nvPr/>
        </p:nvSpPr>
        <p:spPr>
          <a:xfrm>
            <a:off x="4440268" y="470659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Matthew D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Zeiler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Rob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Fergus. 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Visualizing and Understanding Convolutional Networks.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arXiv:1311.2901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2013</a:t>
            </a:r>
            <a:endParaRPr lang="zh-CN" altLang="en-US" sz="1100" dirty="0"/>
          </a:p>
        </p:txBody>
      </p:sp>
      <p:sp>
        <p:nvSpPr>
          <p:cNvPr id="10" name="矩形 9"/>
          <p:cNvSpPr/>
          <p:nvPr/>
        </p:nvSpPr>
        <p:spPr>
          <a:xfrm>
            <a:off x="4440268" y="6232861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Aditya Chattopadhyay,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Anirban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Sarkar,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Prantik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Howlader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Vineeth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N </a:t>
            </a:r>
            <a:r>
              <a:rPr lang="en-US" altLang="zh-CN" sz="1100" dirty="0" err="1" smtClean="0">
                <a:solidFill>
                  <a:srgbClr val="000000"/>
                </a:solidFill>
                <a:latin typeface="Helvetica Neue"/>
              </a:rPr>
              <a:t>Balasubramanian.Grad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-CAM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++: Generalized Gradient-based Visual Explanations for Deep Convolutional Networks.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arXiv:1506.06579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2017</a:t>
            </a:r>
            <a:endParaRPr lang="zh-CN" altLang="en-US" sz="1100" dirty="0"/>
          </a:p>
        </p:txBody>
      </p:sp>
      <p:sp>
        <p:nvSpPr>
          <p:cNvPr id="11" name="矩形 10"/>
          <p:cNvSpPr/>
          <p:nvPr/>
        </p:nvSpPr>
        <p:spPr>
          <a:xfrm>
            <a:off x="4440268" y="5630524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Ramprasaath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R.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Selvaraju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Michael Cogswell, Abhishek Das, Ramakrishna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Vedantam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Devi Parikh,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Dhruv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Batra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. Grad-CAM: Visual Explanations from Deep Networks via Gradient-based Localization.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arXiv:1610.02391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2019</a:t>
            </a:r>
            <a:endParaRPr lang="zh-CN" altLang="en-US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4871737" y="1933523"/>
                <a:ext cx="495649" cy="686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737" y="1933523"/>
                <a:ext cx="495649" cy="68634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4871737" y="2767280"/>
                <a:ext cx="1801519" cy="725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737" y="2767280"/>
                <a:ext cx="1801519" cy="7255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4819958" y="3640215"/>
                <a:ext cx="310771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𝐺𝑟𝑎𝑑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𝐶𝑎𝑚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58" y="3640215"/>
                <a:ext cx="3107710" cy="6721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1003674" y="520132"/>
            <a:ext cx="356892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MPNN </a:t>
            </a:r>
            <a:r>
              <a:rPr lang="en-US" altLang="zh-CN" sz="2400" b="1" dirty="0"/>
              <a:t>Visual Explanations</a:t>
            </a:r>
          </a:p>
          <a:p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745318" y="1706394"/>
            <a:ext cx="217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要解决什么问题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523811" y="3207646"/>
            <a:ext cx="2170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基于谱</a:t>
            </a:r>
            <a:endParaRPr lang="en-US" altLang="zh-CN" dirty="0" smtClean="0"/>
          </a:p>
          <a:p>
            <a:r>
              <a:rPr lang="zh-CN" altLang="en-US" dirty="0" smtClean="0"/>
              <a:t>基于域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9714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449875" y="1451854"/>
            <a:ext cx="5622331" cy="2317750"/>
            <a:chOff x="1388069" y="711200"/>
            <a:chExt cx="5622331" cy="23177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 bwMode="auto">
                <a:xfrm>
                  <a:off x="1388069" y="942975"/>
                  <a:ext cx="892844" cy="1015395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zh-CN" altLang="en-US" sz="6600" dirty="0"/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88069" y="942975"/>
                  <a:ext cx="892844" cy="101539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 bwMode="auto">
                <a:xfrm>
                  <a:off x="2436195" y="942975"/>
                  <a:ext cx="1273980" cy="1015395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sz="4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36195" y="942975"/>
                  <a:ext cx="1273980" cy="10153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/>
            <p:cNvSpPr/>
            <p:nvPr/>
          </p:nvSpPr>
          <p:spPr bwMode="auto">
            <a:xfrm>
              <a:off x="3865458" y="711200"/>
              <a:ext cx="1273980" cy="147894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6600" i="1" dirty="0">
                <a:latin typeface="Cambria Math" panose="020405030504060302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948514" y="942975"/>
              <a:ext cx="8737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i="1" dirty="0" smtClean="0">
                  <a:latin typeface="Cambria Math" panose="02040503050406030204" pitchFamily="18" charset="0"/>
                </a:rPr>
                <a:t>W</a:t>
              </a:r>
              <a:endParaRPr lang="zh-CN" altLang="en-US" sz="3600" i="1" dirty="0"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 bwMode="auto">
                <a:xfrm>
                  <a:off x="5736420" y="942975"/>
                  <a:ext cx="1273980" cy="1015395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zh-CN" altLang="en-US" sz="66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36420" y="942975"/>
                  <a:ext cx="1273980" cy="101539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箭头连接符 11"/>
            <p:cNvCxnSpPr/>
            <p:nvPr/>
          </p:nvCxnSpPr>
          <p:spPr>
            <a:xfrm>
              <a:off x="5166446" y="1450673"/>
              <a:ext cx="4540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>
              <a:off x="6373409" y="1958370"/>
              <a:ext cx="0" cy="10705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flipH="1">
              <a:off x="3073185" y="2951692"/>
              <a:ext cx="330022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flipH="1" flipV="1">
              <a:off x="3054328" y="1958370"/>
              <a:ext cx="18857" cy="9933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组合 83"/>
          <p:cNvGrpSpPr/>
          <p:nvPr/>
        </p:nvGrpSpPr>
        <p:grpSpPr>
          <a:xfrm>
            <a:off x="8106089" y="2542330"/>
            <a:ext cx="3056186" cy="1847408"/>
            <a:chOff x="3272043" y="3747528"/>
            <a:chExt cx="2322863" cy="1404128"/>
          </a:xfrm>
        </p:grpSpPr>
        <p:sp>
          <p:nvSpPr>
            <p:cNvPr id="70" name="椭圆 69"/>
            <p:cNvSpPr/>
            <p:nvPr/>
          </p:nvSpPr>
          <p:spPr bwMode="auto">
            <a:xfrm>
              <a:off x="3309898" y="4791135"/>
              <a:ext cx="338564" cy="338564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71" name="椭圆 70"/>
            <p:cNvSpPr/>
            <p:nvPr/>
          </p:nvSpPr>
          <p:spPr bwMode="auto">
            <a:xfrm>
              <a:off x="3991378" y="4308907"/>
              <a:ext cx="338564" cy="338564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sp>
          <p:nvSpPr>
            <p:cNvPr id="72" name="椭圆 71"/>
            <p:cNvSpPr/>
            <p:nvPr/>
          </p:nvSpPr>
          <p:spPr bwMode="auto">
            <a:xfrm>
              <a:off x="4595669" y="4813092"/>
              <a:ext cx="338564" cy="338564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  <p:sp>
          <p:nvSpPr>
            <p:cNvPr id="73" name="椭圆 72"/>
            <p:cNvSpPr/>
            <p:nvPr/>
          </p:nvSpPr>
          <p:spPr bwMode="auto">
            <a:xfrm>
              <a:off x="3272043" y="3747528"/>
              <a:ext cx="338564" cy="338564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74" name="椭圆 73"/>
            <p:cNvSpPr/>
            <p:nvPr/>
          </p:nvSpPr>
          <p:spPr bwMode="auto">
            <a:xfrm>
              <a:off x="5256342" y="4308907"/>
              <a:ext cx="338564" cy="338564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dirty="0" smtClean="0"/>
                <a:t>5</a:t>
              </a:r>
              <a:endParaRPr lang="zh-CN" altLang="en-US" dirty="0"/>
            </a:p>
          </p:txBody>
        </p:sp>
        <p:cxnSp>
          <p:nvCxnSpPr>
            <p:cNvPr id="75" name="直接连接符 74"/>
            <p:cNvCxnSpPr>
              <a:stCxn id="70" idx="6"/>
              <a:endCxn id="71" idx="3"/>
            </p:cNvCxnSpPr>
            <p:nvPr/>
          </p:nvCxnSpPr>
          <p:spPr>
            <a:xfrm flipV="1">
              <a:off x="3648462" y="4597889"/>
              <a:ext cx="392498" cy="3625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>
              <a:stCxn id="72" idx="6"/>
              <a:endCxn id="74" idx="3"/>
            </p:cNvCxnSpPr>
            <p:nvPr/>
          </p:nvCxnSpPr>
          <p:spPr>
            <a:xfrm flipV="1">
              <a:off x="4934233" y="4597889"/>
              <a:ext cx="371691" cy="3844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73" idx="5"/>
              <a:endCxn id="71" idx="1"/>
            </p:cNvCxnSpPr>
            <p:nvPr/>
          </p:nvCxnSpPr>
          <p:spPr>
            <a:xfrm>
              <a:off x="3561025" y="4036510"/>
              <a:ext cx="479935" cy="3219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>
              <a:stCxn id="71" idx="5"/>
              <a:endCxn id="72" idx="2"/>
            </p:cNvCxnSpPr>
            <p:nvPr/>
          </p:nvCxnSpPr>
          <p:spPr>
            <a:xfrm>
              <a:off x="4280360" y="4597889"/>
              <a:ext cx="315309" cy="3844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>
            <a:off x="7162579" y="1250418"/>
            <a:ext cx="810702" cy="1737360"/>
            <a:chOff x="2248559" y="2997633"/>
            <a:chExt cx="810702" cy="1737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/>
                <p:cNvSpPr/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9" name="矩形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/>
                <p:cNvSpPr/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0" name="矩形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/>
                <p:cNvSpPr/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矩形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矩形 81"/>
                <p:cNvSpPr/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2" name="矩形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组合 85"/>
          <p:cNvGrpSpPr/>
          <p:nvPr/>
        </p:nvGrpSpPr>
        <p:grpSpPr>
          <a:xfrm>
            <a:off x="10596245" y="4059542"/>
            <a:ext cx="810702" cy="1737360"/>
            <a:chOff x="2248559" y="2997633"/>
            <a:chExt cx="810702" cy="1737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/>
                <p:cNvSpPr/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/>
                <p:cNvSpPr/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8" name="矩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/>
                <p:cNvSpPr/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9" name="矩形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/>
                <p:cNvSpPr/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0" name="矩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组合 90"/>
          <p:cNvGrpSpPr/>
          <p:nvPr/>
        </p:nvGrpSpPr>
        <p:grpSpPr>
          <a:xfrm>
            <a:off x="9632641" y="1558422"/>
            <a:ext cx="810702" cy="1737360"/>
            <a:chOff x="2248559" y="2997633"/>
            <a:chExt cx="810702" cy="1737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矩形 91"/>
                <p:cNvSpPr/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矩形 92"/>
                <p:cNvSpPr/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3" name="矩形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/>
                <p:cNvSpPr/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4" name="矩形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/>
                <p:cNvSpPr/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5" name="矩形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组合 95"/>
          <p:cNvGrpSpPr/>
          <p:nvPr/>
        </p:nvGrpSpPr>
        <p:grpSpPr>
          <a:xfrm>
            <a:off x="7153310" y="3679494"/>
            <a:ext cx="810702" cy="1737360"/>
            <a:chOff x="2248559" y="2997633"/>
            <a:chExt cx="810702" cy="1737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矩形 96"/>
                <p:cNvSpPr/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7" name="矩形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矩形 97"/>
                <p:cNvSpPr/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8" name="矩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矩形 98"/>
                <p:cNvSpPr/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9" name="矩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矩形 99"/>
                <p:cNvSpPr/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0" name="矩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组合 100"/>
          <p:cNvGrpSpPr/>
          <p:nvPr/>
        </p:nvGrpSpPr>
        <p:grpSpPr>
          <a:xfrm>
            <a:off x="11246624" y="1580181"/>
            <a:ext cx="810702" cy="1737360"/>
            <a:chOff x="2248559" y="2997633"/>
            <a:chExt cx="810702" cy="1737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矩形 101"/>
                <p:cNvSpPr/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2" name="矩形 1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矩形 102"/>
                <p:cNvSpPr/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3" name="矩形 10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矩形 103"/>
                <p:cNvSpPr/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4" name="矩形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矩形 104"/>
                <p:cNvSpPr/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5" name="矩形 1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/>
              <p:cNvSpPr/>
              <p:nvPr/>
            </p:nvSpPr>
            <p:spPr bwMode="auto">
              <a:xfrm>
                <a:off x="1479144" y="4352667"/>
                <a:ext cx="1273980" cy="101539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7" name="矩形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79144" y="4352667"/>
                <a:ext cx="1273980" cy="1015395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接箭头连接符 116"/>
          <p:cNvCxnSpPr/>
          <p:nvPr/>
        </p:nvCxnSpPr>
        <p:spPr>
          <a:xfrm>
            <a:off x="2134991" y="3714419"/>
            <a:ext cx="12807" cy="616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20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5471598" y="377434"/>
            <a:ext cx="3217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Test </a:t>
            </a:r>
            <a:r>
              <a:rPr lang="zh-CN" altLang="en-US" dirty="0" smtClean="0"/>
              <a:t>387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69" y="0"/>
            <a:ext cx="903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 bwMode="auto">
              <a:xfrm>
                <a:off x="3849526" y="20494"/>
                <a:ext cx="3162300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,…,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20494"/>
                <a:ext cx="3162300" cy="434340"/>
              </a:xfrm>
              <a:prstGeom prst="rect">
                <a:avLst/>
              </a:prstGeom>
              <a:blipFill rotWithShape="0">
                <a:blip r:embed="rId2"/>
                <a:stretch>
                  <a:fillRect t="-2703" b="-6757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 bwMode="auto">
              <a:xfrm>
                <a:off x="3849526" y="454834"/>
                <a:ext cx="3162300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altLang="zh-CN" dirty="0"/>
                        <m:t>,…, 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454834"/>
                <a:ext cx="3162300" cy="4343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 bwMode="auto">
              <a:xfrm>
                <a:off x="3849526" y="889174"/>
                <a:ext cx="3162300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/>
                  <a:t>,…,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889174"/>
                <a:ext cx="3162300" cy="434340"/>
              </a:xfrm>
              <a:prstGeom prst="rect">
                <a:avLst/>
              </a:prstGeom>
              <a:blipFill rotWithShape="0">
                <a:blip r:embed="rId4"/>
                <a:stretch>
                  <a:fillRect t="-4110" b="-8219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 bwMode="auto">
              <a:xfrm>
                <a:off x="3849526" y="1323514"/>
                <a:ext cx="3162300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/>
                  <a:t>,…,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1323514"/>
                <a:ext cx="3162300" cy="434340"/>
              </a:xfrm>
              <a:prstGeom prst="rect">
                <a:avLst/>
              </a:prstGeom>
              <a:blipFill rotWithShape="0">
                <a:blip r:embed="rId5"/>
                <a:stretch>
                  <a:fillRect t="-2740" b="-8219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 bwMode="auto">
              <a:xfrm>
                <a:off x="3849526" y="1757854"/>
                <a:ext cx="3162300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/>
                  <a:t>,…,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1757854"/>
                <a:ext cx="3162300" cy="434340"/>
              </a:xfrm>
              <a:prstGeom prst="rect">
                <a:avLst/>
              </a:prstGeom>
              <a:blipFill rotWithShape="0">
                <a:blip r:embed="rId6"/>
                <a:stretch>
                  <a:fillRect t="-2703" b="-6757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/>
          <p:cNvCxnSpPr>
            <a:stCxn id="17" idx="2"/>
          </p:cNvCxnSpPr>
          <p:nvPr/>
        </p:nvCxnSpPr>
        <p:spPr>
          <a:xfrm>
            <a:off x="5430676" y="2192194"/>
            <a:ext cx="17624" cy="23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 bwMode="auto">
              <a:xfrm>
                <a:off x="3849526" y="242626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2426261"/>
                <a:ext cx="810702" cy="4343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 bwMode="auto">
              <a:xfrm>
                <a:off x="3849526" y="286060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2860601"/>
                <a:ext cx="810702" cy="43434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 bwMode="auto">
              <a:xfrm>
                <a:off x="3849526" y="329494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3294941"/>
                <a:ext cx="810702" cy="43434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 bwMode="auto">
              <a:xfrm>
                <a:off x="3849526" y="372928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3729281"/>
                <a:ext cx="810702" cy="43434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 bwMode="auto">
              <a:xfrm>
                <a:off x="3849526" y="4163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4163621"/>
                <a:ext cx="810702" cy="43434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 bwMode="auto">
              <a:xfrm>
                <a:off x="4787117" y="242626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117" y="2426261"/>
                <a:ext cx="810702" cy="43434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 bwMode="auto">
              <a:xfrm>
                <a:off x="4787117" y="286060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117" y="2860601"/>
                <a:ext cx="810702" cy="43434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 bwMode="auto">
              <a:xfrm>
                <a:off x="4787117" y="329494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117" y="3294941"/>
                <a:ext cx="810702" cy="43434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 bwMode="auto">
              <a:xfrm>
                <a:off x="4787117" y="372928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117" y="3729281"/>
                <a:ext cx="810702" cy="43434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 bwMode="auto">
              <a:xfrm>
                <a:off x="4787117" y="4163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117" y="4163621"/>
                <a:ext cx="810702" cy="43434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 bwMode="auto">
              <a:xfrm>
                <a:off x="6166504" y="242626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6504" y="2426261"/>
                <a:ext cx="810702" cy="43434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 bwMode="auto">
              <a:xfrm>
                <a:off x="6166504" y="286060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6504" y="2860601"/>
                <a:ext cx="810702" cy="43434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 bwMode="auto">
              <a:xfrm>
                <a:off x="6166504" y="329494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6504" y="3294941"/>
                <a:ext cx="810702" cy="43434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 bwMode="auto">
              <a:xfrm>
                <a:off x="6166504" y="372928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6504" y="3729281"/>
                <a:ext cx="810702" cy="43434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 bwMode="auto">
              <a:xfrm>
                <a:off x="6166504" y="4163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6504" y="4163621"/>
                <a:ext cx="810702" cy="43434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/>
          <p:cNvSpPr txBox="1"/>
          <p:nvPr/>
        </p:nvSpPr>
        <p:spPr>
          <a:xfrm>
            <a:off x="5724708" y="3294941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39" name="左大括号 38"/>
          <p:cNvSpPr/>
          <p:nvPr/>
        </p:nvSpPr>
        <p:spPr>
          <a:xfrm>
            <a:off x="1997428" y="4813300"/>
            <a:ext cx="283010" cy="19177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 bwMode="auto">
              <a:xfrm>
                <a:off x="2284206" y="46863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4206" y="4686300"/>
                <a:ext cx="810702" cy="43434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 bwMode="auto">
              <a:xfrm>
                <a:off x="2284206" y="51206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4206" y="5120640"/>
                <a:ext cx="810702" cy="43434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 bwMode="auto">
              <a:xfrm>
                <a:off x="2284206" y="555498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4206" y="5554980"/>
                <a:ext cx="810702" cy="43434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 bwMode="auto">
              <a:xfrm>
                <a:off x="2284206" y="59893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4206" y="5989320"/>
                <a:ext cx="810702" cy="43434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 bwMode="auto">
              <a:xfrm>
                <a:off x="2284206" y="642366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4206" y="6423660"/>
                <a:ext cx="810702" cy="43434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334536" y="5589230"/>
                <a:ext cx="16836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36" y="5589230"/>
                <a:ext cx="1683666" cy="369332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左大括号 58"/>
          <p:cNvSpPr/>
          <p:nvPr/>
        </p:nvSpPr>
        <p:spPr>
          <a:xfrm>
            <a:off x="8318973" y="4858385"/>
            <a:ext cx="434340" cy="19177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 bwMode="auto">
              <a:xfrm>
                <a:off x="8792683" y="470598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92683" y="4705985"/>
                <a:ext cx="810702" cy="43434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 bwMode="auto">
              <a:xfrm>
                <a:off x="8792683" y="514032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92683" y="5140325"/>
                <a:ext cx="810702" cy="43434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 bwMode="auto">
              <a:xfrm>
                <a:off x="8792683" y="557466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92683" y="5574665"/>
                <a:ext cx="810702" cy="43434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 bwMode="auto">
              <a:xfrm>
                <a:off x="8792683" y="600900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92683" y="6009005"/>
                <a:ext cx="810702" cy="43434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 bwMode="auto">
              <a:xfrm>
                <a:off x="8792683" y="644334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92683" y="6443345"/>
                <a:ext cx="810702" cy="43434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/>
          <p:cNvSpPr txBox="1"/>
          <p:nvPr/>
        </p:nvSpPr>
        <p:spPr>
          <a:xfrm>
            <a:off x="6255693" y="5648682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6662670" y="5610910"/>
                <a:ext cx="16836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70" y="5610910"/>
                <a:ext cx="1683666" cy="369332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左大括号 79"/>
          <p:cNvSpPr/>
          <p:nvPr/>
        </p:nvSpPr>
        <p:spPr>
          <a:xfrm>
            <a:off x="4882092" y="4838700"/>
            <a:ext cx="434340" cy="19177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 bwMode="auto">
              <a:xfrm>
                <a:off x="5355802" y="46863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5802" y="4686300"/>
                <a:ext cx="810702" cy="434340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 bwMode="auto">
              <a:xfrm>
                <a:off x="5355802" y="51206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5802" y="5120640"/>
                <a:ext cx="810702" cy="434340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/>
              <p:cNvSpPr/>
              <p:nvPr/>
            </p:nvSpPr>
            <p:spPr bwMode="auto">
              <a:xfrm>
                <a:off x="5355802" y="555498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5802" y="5554980"/>
                <a:ext cx="810702" cy="434340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/>
              <p:cNvSpPr/>
              <p:nvPr/>
            </p:nvSpPr>
            <p:spPr bwMode="auto">
              <a:xfrm>
                <a:off x="5355802" y="59893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4" name="矩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5802" y="5989320"/>
                <a:ext cx="810702" cy="434340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 bwMode="auto">
              <a:xfrm>
                <a:off x="5355802" y="642366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5802" y="6423660"/>
                <a:ext cx="810702" cy="434340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3170221" y="5628997"/>
                <a:ext cx="16836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221" y="5628997"/>
                <a:ext cx="1683666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接箭头连接符 91"/>
          <p:cNvCxnSpPr/>
          <p:nvPr/>
        </p:nvCxnSpPr>
        <p:spPr>
          <a:xfrm>
            <a:off x="5251432" y="4525097"/>
            <a:ext cx="17624" cy="23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箭头连接符 210"/>
          <p:cNvCxnSpPr>
            <a:stCxn id="27" idx="2"/>
          </p:cNvCxnSpPr>
          <p:nvPr/>
        </p:nvCxnSpPr>
        <p:spPr>
          <a:xfrm flipH="1">
            <a:off x="2795628" y="4597961"/>
            <a:ext cx="1459249" cy="161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箭头连接符 212"/>
          <p:cNvCxnSpPr>
            <a:stCxn id="37" idx="2"/>
            <a:endCxn id="60" idx="0"/>
          </p:cNvCxnSpPr>
          <p:nvPr/>
        </p:nvCxnSpPr>
        <p:spPr>
          <a:xfrm>
            <a:off x="6571855" y="4597961"/>
            <a:ext cx="2626179" cy="10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6" name="椭圆 215"/>
          <p:cNvSpPr/>
          <p:nvPr/>
        </p:nvSpPr>
        <p:spPr bwMode="auto">
          <a:xfrm>
            <a:off x="8607700" y="2674422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17" name="椭圆 216"/>
          <p:cNvSpPr/>
          <p:nvPr/>
        </p:nvSpPr>
        <p:spPr bwMode="auto">
          <a:xfrm>
            <a:off x="9289180" y="2192194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18" name="椭圆 217"/>
          <p:cNvSpPr/>
          <p:nvPr/>
        </p:nvSpPr>
        <p:spPr bwMode="auto">
          <a:xfrm>
            <a:off x="9893471" y="2696379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219" name="椭圆 218"/>
          <p:cNvSpPr/>
          <p:nvPr/>
        </p:nvSpPr>
        <p:spPr bwMode="auto">
          <a:xfrm>
            <a:off x="8569845" y="1630815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0" name="椭圆 219"/>
          <p:cNvSpPr/>
          <p:nvPr/>
        </p:nvSpPr>
        <p:spPr bwMode="auto">
          <a:xfrm>
            <a:off x="10554144" y="2192194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cxnSp>
        <p:nvCxnSpPr>
          <p:cNvPr id="221" name="直接连接符 220"/>
          <p:cNvCxnSpPr>
            <a:stCxn id="216" idx="6"/>
            <a:endCxn id="217" idx="3"/>
          </p:cNvCxnSpPr>
          <p:nvPr/>
        </p:nvCxnSpPr>
        <p:spPr>
          <a:xfrm flipV="1">
            <a:off x="8946264" y="2481176"/>
            <a:ext cx="392498" cy="362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/>
          <p:cNvCxnSpPr>
            <a:stCxn id="218" idx="6"/>
            <a:endCxn id="220" idx="3"/>
          </p:cNvCxnSpPr>
          <p:nvPr/>
        </p:nvCxnSpPr>
        <p:spPr>
          <a:xfrm flipV="1">
            <a:off x="10232035" y="2481176"/>
            <a:ext cx="371691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/>
          <p:cNvCxnSpPr>
            <a:stCxn id="219" idx="5"/>
            <a:endCxn id="217" idx="1"/>
          </p:cNvCxnSpPr>
          <p:nvPr/>
        </p:nvCxnSpPr>
        <p:spPr>
          <a:xfrm>
            <a:off x="8858827" y="1919797"/>
            <a:ext cx="479935" cy="321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直接连接符 223"/>
          <p:cNvCxnSpPr>
            <a:stCxn id="217" idx="5"/>
            <a:endCxn id="218" idx="2"/>
          </p:cNvCxnSpPr>
          <p:nvPr/>
        </p:nvCxnSpPr>
        <p:spPr>
          <a:xfrm>
            <a:off x="9578162" y="2481176"/>
            <a:ext cx="315309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矩形 224"/>
              <p:cNvSpPr/>
              <p:nvPr/>
            </p:nvSpPr>
            <p:spPr>
              <a:xfrm>
                <a:off x="2504268" y="783178"/>
                <a:ext cx="102098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5" name="矩形 2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268" y="783178"/>
                <a:ext cx="1020984" cy="646331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92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>
          <a:solidFill>
            <a:schemeClr val="accent1"/>
          </a:solidFill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ctr">
          <a:defRPr dirty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12656</TotalTime>
  <Words>560</Words>
  <Application>Microsoft Office PowerPoint</Application>
  <PresentationFormat>宽屏</PresentationFormat>
  <Paragraphs>328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Helvetica Neue</vt:lpstr>
      <vt:lpstr>宋体</vt:lpstr>
      <vt:lpstr>Arial</vt:lpstr>
      <vt:lpstr>Arial Black</vt:lpstr>
      <vt:lpstr>Calibri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Duan Wenshu</dc:creator>
  <cp:lastModifiedBy>Yang Weiwei0103</cp:lastModifiedBy>
  <cp:revision>723</cp:revision>
  <dcterms:created xsi:type="dcterms:W3CDTF">2019-08-28T01:17:22Z</dcterms:created>
  <dcterms:modified xsi:type="dcterms:W3CDTF">2021-02-04T09:17:52Z</dcterms:modified>
</cp:coreProperties>
</file>